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6.xml" ContentType="application/vnd.openxmlformats-officedocument.presentationml.slideLayout+xml"/>
  <Override PartName="/ppt/notesSlides/notesSlide38.xml" ContentType="application/vnd.openxmlformats-officedocument.presentationml.notesSlid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Override PartName="/ppt/notesSlides/notesSlide45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23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notesSlides/notesSlide3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46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Default Extension="wav" ContentType="audio/wav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44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42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Default Extension="gif" ContentType="image/gif"/>
  <Override PartName="/ppt/notesSlides/notesSlide31.xml" ContentType="application/vnd.openxmlformats-officedocument.presentationml.notesSlide+xml"/>
  <Override PartName="/ppt/notesSlides/notesSlide40.xml" ContentType="application/vnd.openxmlformats-officedocument.presentationml.notesSlide+xml"/>
  <Default Extension="vml" ContentType="application/vnd.openxmlformats-officedocument.vmlDrawing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Default Extension="wmf" ContentType="image/x-wmf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notesSlides/notesSlide25.xml" ContentType="application/vnd.openxmlformats-officedocument.presentationml.notesSlide+xml"/>
  <Override PartName="/ppt/notesSlides/notesSlide43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8"/>
  </p:notesMasterIdLst>
  <p:sldIdLst>
    <p:sldId id="256" r:id="rId2"/>
    <p:sldId id="272" r:id="rId3"/>
    <p:sldId id="262" r:id="rId4"/>
    <p:sldId id="261" r:id="rId5"/>
    <p:sldId id="265" r:id="rId6"/>
    <p:sldId id="266" r:id="rId7"/>
    <p:sldId id="267" r:id="rId8"/>
    <p:sldId id="268" r:id="rId9"/>
    <p:sldId id="269" r:id="rId10"/>
    <p:sldId id="270" r:id="rId11"/>
    <p:sldId id="271" r:id="rId12"/>
    <p:sldId id="301" r:id="rId13"/>
    <p:sldId id="302" r:id="rId14"/>
    <p:sldId id="281" r:id="rId15"/>
    <p:sldId id="273" r:id="rId16"/>
    <p:sldId id="264" r:id="rId17"/>
    <p:sldId id="259" r:id="rId18"/>
    <p:sldId id="277" r:id="rId19"/>
    <p:sldId id="276" r:id="rId20"/>
    <p:sldId id="275" r:id="rId21"/>
    <p:sldId id="274" r:id="rId22"/>
    <p:sldId id="279" r:id="rId23"/>
    <p:sldId id="295" r:id="rId24"/>
    <p:sldId id="260" r:id="rId25"/>
    <p:sldId id="296" r:id="rId26"/>
    <p:sldId id="283" r:id="rId27"/>
    <p:sldId id="284" r:id="rId28"/>
    <p:sldId id="288" r:id="rId29"/>
    <p:sldId id="299" r:id="rId30"/>
    <p:sldId id="285" r:id="rId31"/>
    <p:sldId id="300" r:id="rId32"/>
    <p:sldId id="303" r:id="rId33"/>
    <p:sldId id="290" r:id="rId34"/>
    <p:sldId id="289" r:id="rId35"/>
    <p:sldId id="294" r:id="rId36"/>
    <p:sldId id="291" r:id="rId37"/>
    <p:sldId id="306" r:id="rId38"/>
    <p:sldId id="305" r:id="rId39"/>
    <p:sldId id="304" r:id="rId40"/>
    <p:sldId id="307" r:id="rId41"/>
    <p:sldId id="309" r:id="rId42"/>
    <p:sldId id="263" r:id="rId43"/>
    <p:sldId id="293" r:id="rId44"/>
    <p:sldId id="286" r:id="rId45"/>
    <p:sldId id="311" r:id="rId46"/>
    <p:sldId id="310" r:id="rId47"/>
    <p:sldId id="313" r:id="rId48"/>
    <p:sldId id="314" r:id="rId49"/>
    <p:sldId id="315" r:id="rId50"/>
    <p:sldId id="316" r:id="rId51"/>
    <p:sldId id="317" r:id="rId52"/>
    <p:sldId id="318" r:id="rId53"/>
    <p:sldId id="319" r:id="rId54"/>
    <p:sldId id="320" r:id="rId55"/>
    <p:sldId id="327" r:id="rId56"/>
    <p:sldId id="328" r:id="rId57"/>
    <p:sldId id="329" r:id="rId58"/>
    <p:sldId id="292" r:id="rId59"/>
    <p:sldId id="312" r:id="rId60"/>
    <p:sldId id="321" r:id="rId61"/>
    <p:sldId id="322" r:id="rId62"/>
    <p:sldId id="323" r:id="rId63"/>
    <p:sldId id="324" r:id="rId64"/>
    <p:sldId id="257" r:id="rId65"/>
    <p:sldId id="326" r:id="rId66"/>
    <p:sldId id="325" r:id="rId6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402" y="-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71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9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9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657827-6CF6-45D7-AAEC-4A47FBA23109}" type="datetimeFigureOut">
              <a:rPr lang="ru-RU" smtClean="0"/>
              <a:pPr/>
              <a:t>20.12.2012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C2380E3-C1E4-4BF1-8D88-952F867AAEA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Музыкальный файл, запускается автоматически со</a:t>
            </a:r>
            <a:r>
              <a:rPr lang="ru-RU" baseline="0" dirty="0" smtClean="0"/>
              <a:t> слайдом.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2380E3-C1E4-4BF1-8D88-952F867AAEA4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Стрелка – гиперссылка, переход к 15 слайду.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2380E3-C1E4-4BF1-8D88-952F867AAEA4}" type="slidenum">
              <a:rPr lang="ru-RU" smtClean="0"/>
              <a:pPr/>
              <a:t>18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Стрелка – гиперссылка, переход к 15 слайду.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2380E3-C1E4-4BF1-8D88-952F867AAEA4}" type="slidenum">
              <a:rPr lang="ru-RU" smtClean="0"/>
              <a:pPr/>
              <a:t>19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Стрелка – гиперссылка, переход к 15 слайду.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2380E3-C1E4-4BF1-8D88-952F867AAEA4}" type="slidenum">
              <a:rPr lang="ru-RU" smtClean="0"/>
              <a:pPr/>
              <a:t>20</a:t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Стрелка – гиперссылка, переход к 15 слайду.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2380E3-C1E4-4BF1-8D88-952F867AAEA4}" type="slidenum">
              <a:rPr lang="ru-RU" smtClean="0"/>
              <a:pPr/>
              <a:t>21</a:t>
            </a:fld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Стрелка – гиперссылка, переход к 15 слайду.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2380E3-C1E4-4BF1-8D88-952F867AAEA4}" type="slidenum">
              <a:rPr lang="ru-RU" smtClean="0"/>
              <a:pPr/>
              <a:t>22</a:t>
            </a:fld>
            <a:endParaRPr lang="ru-RU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Стрелка – гиперссылка, переход к 15 слайду.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2380E3-C1E4-4BF1-8D88-952F867AAEA4}" type="slidenum">
              <a:rPr lang="ru-RU" smtClean="0"/>
              <a:pPr/>
              <a:t>23</a:t>
            </a:fld>
            <a:endParaRPr lang="ru-RU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Стрелка – гиперссылка, переход к 15 слайду.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2380E3-C1E4-4BF1-8D88-952F867AAEA4}" type="slidenum">
              <a:rPr lang="ru-RU" smtClean="0"/>
              <a:pPr/>
              <a:t>24</a:t>
            </a:fld>
            <a:endParaRPr lang="ru-RU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Стрелка – гиперссылка, переход к 15 слайду.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2380E3-C1E4-4BF1-8D88-952F867AAEA4}" type="slidenum">
              <a:rPr lang="ru-RU" smtClean="0"/>
              <a:pPr/>
              <a:t>25</a:t>
            </a:fld>
            <a:endParaRPr lang="ru-RU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Стрелка – гиперссылка, переход к 15 слайду.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2380E3-C1E4-4BF1-8D88-952F867AAEA4}" type="slidenum">
              <a:rPr lang="ru-RU" smtClean="0"/>
              <a:pPr/>
              <a:t>26</a:t>
            </a:fld>
            <a:endParaRPr lang="ru-RU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Стрелка – гиперссылка, переход к 15 слайду.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2380E3-C1E4-4BF1-8D88-952F867AAEA4}" type="slidenum">
              <a:rPr lang="ru-RU" smtClean="0"/>
              <a:pPr/>
              <a:t>27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Музыкальный файл, запускается автоматически со</a:t>
            </a:r>
            <a:r>
              <a:rPr lang="ru-RU" baseline="0" dirty="0" smtClean="0"/>
              <a:t> слайдом.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2380E3-C1E4-4BF1-8D88-952F867AAEA4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Стрелка – гиперссылка, переход к 15 слайду.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2380E3-C1E4-4BF1-8D88-952F867AAEA4}" type="slidenum">
              <a:rPr lang="ru-RU" smtClean="0"/>
              <a:pPr/>
              <a:t>28</a:t>
            </a:fld>
            <a:endParaRPr lang="ru-RU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Стрелка – гиперссылка, переход к 15 слайду.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2380E3-C1E4-4BF1-8D88-952F867AAEA4}" type="slidenum">
              <a:rPr lang="ru-RU" smtClean="0"/>
              <a:pPr/>
              <a:t>29</a:t>
            </a:fld>
            <a:endParaRPr lang="ru-RU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Стрелка – гиперссылка, переход к 15 слайду.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2380E3-C1E4-4BF1-8D88-952F867AAEA4}" type="slidenum">
              <a:rPr lang="ru-RU" smtClean="0"/>
              <a:pPr/>
              <a:t>30</a:t>
            </a:fld>
            <a:endParaRPr lang="ru-RU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Стрелка – гиперссылка, переход к 15 слайду.</a:t>
            </a:r>
            <a:r>
              <a:rPr lang="ru-RU" baseline="0" dirty="0" smtClean="0"/>
              <a:t> «Аплодисменты» – запускаются автоматически.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2380E3-C1E4-4BF1-8D88-952F867AAEA4}" type="slidenum">
              <a:rPr lang="ru-RU" smtClean="0"/>
              <a:pPr/>
              <a:t>31</a:t>
            </a:fld>
            <a:endParaRPr lang="ru-RU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Звуковой</a:t>
            </a:r>
            <a:r>
              <a:rPr lang="ru-RU" baseline="0" dirty="0" smtClean="0"/>
              <a:t> файл – запускается автоматически.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2380E3-C1E4-4BF1-8D88-952F867AAEA4}" type="slidenum">
              <a:rPr lang="ru-RU" smtClean="0"/>
              <a:pPr/>
              <a:t>42</a:t>
            </a:fld>
            <a:endParaRPr lang="ru-RU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Звуковой</a:t>
            </a:r>
            <a:r>
              <a:rPr lang="ru-RU" baseline="0" dirty="0" smtClean="0"/>
              <a:t> файл – запускается автоматически.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2380E3-C1E4-4BF1-8D88-952F867AAEA4}" type="slidenum">
              <a:rPr lang="ru-RU" smtClean="0"/>
              <a:pPr/>
              <a:t>43</a:t>
            </a:fld>
            <a:endParaRPr lang="ru-RU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Нажать на триггеры – зелёные круги с цифрами, затем на цифры – гиперссылки, стрелка – переход к</a:t>
            </a:r>
            <a:r>
              <a:rPr lang="ru-RU" baseline="0" dirty="0" smtClean="0"/>
              <a:t> 58 слайду.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2380E3-C1E4-4BF1-8D88-952F867AAEA4}" type="slidenum">
              <a:rPr lang="ru-RU" smtClean="0"/>
              <a:pPr/>
              <a:t>45</a:t>
            </a:fld>
            <a:endParaRPr lang="ru-RU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Стрелка – переход к 45 слайду.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2380E3-C1E4-4BF1-8D88-952F867AAEA4}" type="slidenum">
              <a:rPr lang="ru-RU" smtClean="0"/>
              <a:pPr/>
              <a:t>46</a:t>
            </a:fld>
            <a:endParaRPr lang="ru-RU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Стрелка – переход к 45 слайду.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2380E3-C1E4-4BF1-8D88-952F867AAEA4}" type="slidenum">
              <a:rPr lang="ru-RU" smtClean="0"/>
              <a:pPr/>
              <a:t>47</a:t>
            </a:fld>
            <a:endParaRPr lang="ru-RU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Стрелка – переход к 45 слайду.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2380E3-C1E4-4BF1-8D88-952F867AAEA4}" type="slidenum">
              <a:rPr lang="ru-RU" smtClean="0"/>
              <a:pPr/>
              <a:t>48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2380E3-C1E4-4BF1-8D88-952F867AAEA4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Стрелка – переход к 45 слайду.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2380E3-C1E4-4BF1-8D88-952F867AAEA4}" type="slidenum">
              <a:rPr lang="ru-RU" smtClean="0"/>
              <a:pPr/>
              <a:t>49</a:t>
            </a:fld>
            <a:endParaRPr lang="ru-RU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Стрелка – переход к 45 слайду.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2380E3-C1E4-4BF1-8D88-952F867AAEA4}" type="slidenum">
              <a:rPr lang="ru-RU" smtClean="0"/>
              <a:pPr/>
              <a:t>50</a:t>
            </a:fld>
            <a:endParaRPr lang="ru-RU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Стрелка – переход к 45 слайду.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2380E3-C1E4-4BF1-8D88-952F867AAEA4}" type="slidenum">
              <a:rPr lang="ru-RU" smtClean="0"/>
              <a:pPr/>
              <a:t>51</a:t>
            </a:fld>
            <a:endParaRPr lang="ru-RU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Стрелка – переход к 45 слайду.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2380E3-C1E4-4BF1-8D88-952F867AAEA4}" type="slidenum">
              <a:rPr lang="ru-RU" smtClean="0"/>
              <a:pPr/>
              <a:t>52</a:t>
            </a:fld>
            <a:endParaRPr lang="ru-RU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Стрелка – переход к 45 слайду.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2380E3-C1E4-4BF1-8D88-952F867AAEA4}" type="slidenum">
              <a:rPr lang="ru-RU" smtClean="0"/>
              <a:pPr/>
              <a:t>53</a:t>
            </a:fld>
            <a:endParaRPr lang="ru-RU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Стрелка – переход к 45 слайду.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2380E3-C1E4-4BF1-8D88-952F867AAEA4}" type="slidenum">
              <a:rPr lang="ru-RU" smtClean="0"/>
              <a:pPr/>
              <a:t>54</a:t>
            </a:fld>
            <a:endParaRPr lang="ru-RU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Стрелка – переход к 45 слайду.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2380E3-C1E4-4BF1-8D88-952F867AAEA4}" type="slidenum">
              <a:rPr lang="ru-RU" smtClean="0"/>
              <a:pPr/>
              <a:t>55</a:t>
            </a:fld>
            <a:endParaRPr lang="ru-RU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Стрелка – переход к 45 слайду.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2380E3-C1E4-4BF1-8D88-952F867AAEA4}" type="slidenum">
              <a:rPr lang="ru-RU" smtClean="0"/>
              <a:pPr/>
              <a:t>56</a:t>
            </a:fld>
            <a:endParaRPr lang="ru-RU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Стрелка – переход к 45 слайду.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2380E3-C1E4-4BF1-8D88-952F867AAEA4}" type="slidenum">
              <a:rPr lang="ru-RU" smtClean="0"/>
              <a:pPr/>
              <a:t>57</a:t>
            </a:fld>
            <a:endParaRPr lang="ru-RU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Автоматический звуковой файл.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2380E3-C1E4-4BF1-8D88-952F867AAEA4}" type="slidenum">
              <a:rPr lang="ru-RU" smtClean="0"/>
              <a:pPr/>
              <a:t>58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Рекламная пауза, запускается нажатием клавиши</a:t>
            </a:r>
            <a:r>
              <a:rPr lang="ru-RU" baseline="0" dirty="0" smtClean="0"/>
              <a:t>.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2380E3-C1E4-4BF1-8D88-952F867AAEA4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Нажать</a:t>
            </a:r>
            <a:r>
              <a:rPr lang="ru-RU" baseline="0" dirty="0" smtClean="0"/>
              <a:t> на ц</a:t>
            </a:r>
            <a:r>
              <a:rPr lang="ru-RU" dirty="0" smtClean="0"/>
              <a:t>ифры – триггеры, затем на звёзды – гиперссылки, стрелка – переход на 64 слайд.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2380E3-C1E4-4BF1-8D88-952F867AAEA4}" type="slidenum">
              <a:rPr lang="ru-RU" smtClean="0"/>
              <a:pPr/>
              <a:t>59</a:t>
            </a:fld>
            <a:endParaRPr lang="ru-RU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Звезда – гиперссылка, переход на 59 слайд.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2380E3-C1E4-4BF1-8D88-952F867AAEA4}" type="slidenum">
              <a:rPr lang="ru-RU" smtClean="0"/>
              <a:pPr/>
              <a:t>60</a:t>
            </a:fld>
            <a:endParaRPr lang="ru-RU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Звезда – гиперссылка, переход на 59 слайд.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2380E3-C1E4-4BF1-8D88-952F867AAEA4}" type="slidenum">
              <a:rPr lang="ru-RU" smtClean="0"/>
              <a:pPr/>
              <a:t>61</a:t>
            </a:fld>
            <a:endParaRPr lang="ru-RU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Звезда – гиперссылка, переход на 59 слайд.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2380E3-C1E4-4BF1-8D88-952F867AAEA4}" type="slidenum">
              <a:rPr lang="ru-RU" smtClean="0"/>
              <a:pPr/>
              <a:t>62</a:t>
            </a:fld>
            <a:endParaRPr lang="ru-RU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Звезда – гиперссылка, переход на 59 слайд.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2380E3-C1E4-4BF1-8D88-952F867AAEA4}" type="slidenum">
              <a:rPr lang="ru-RU" smtClean="0"/>
              <a:pPr/>
              <a:t>63</a:t>
            </a:fld>
            <a:endParaRPr lang="ru-RU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e-DE" dirty="0" smtClean="0"/>
              <a:t>FLV</a:t>
            </a:r>
            <a:r>
              <a:rPr lang="ru-RU" dirty="0" smtClean="0"/>
              <a:t>- переход на клип «</a:t>
            </a:r>
            <a:r>
              <a:rPr lang="ru-RU" dirty="0" err="1" smtClean="0"/>
              <a:t>Позитивчик</a:t>
            </a:r>
            <a:r>
              <a:rPr lang="ru-RU" dirty="0" smtClean="0"/>
              <a:t>», увеличить во весь экран.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2380E3-C1E4-4BF1-8D88-952F867AAEA4}" type="slidenum">
              <a:rPr lang="ru-RU" smtClean="0"/>
              <a:pPr/>
              <a:t>64</a:t>
            </a:fld>
            <a:endParaRPr lang="ru-RU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dirty="0" smtClean="0"/>
              <a:t>FLV</a:t>
            </a:r>
            <a:r>
              <a:rPr lang="ru-RU" dirty="0" smtClean="0"/>
              <a:t>- переход на клип «</a:t>
            </a:r>
            <a:r>
              <a:rPr lang="ru-RU" dirty="0" err="1" smtClean="0"/>
              <a:t>Позитивчик</a:t>
            </a:r>
            <a:r>
              <a:rPr lang="ru-RU" dirty="0" smtClean="0"/>
              <a:t>», увеличить во весь </a:t>
            </a:r>
            <a:r>
              <a:rPr lang="ru-RU" smtClean="0"/>
              <a:t>экран.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2380E3-C1E4-4BF1-8D88-952F867AAEA4}" type="slidenum">
              <a:rPr lang="ru-RU" smtClean="0"/>
              <a:pPr/>
              <a:t>65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Рекламная пауза.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2380E3-C1E4-4BF1-8D88-952F867AAEA4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Музыкальный файл, запускается автоматически со</a:t>
            </a:r>
            <a:r>
              <a:rPr lang="ru-RU" baseline="0" dirty="0" smtClean="0"/>
              <a:t> слайдом.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2380E3-C1E4-4BF1-8D88-952F867AAEA4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На цифрах – гиперссылки, стрелки – гиперссылки, переход к слайдам.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2380E3-C1E4-4BF1-8D88-952F867AAEA4}" type="slidenum">
              <a:rPr lang="ru-RU" smtClean="0"/>
              <a:pPr/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Стрелка – гиперссылка, переход к 15 слайду.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2380E3-C1E4-4BF1-8D88-952F867AAEA4}" type="slidenum">
              <a:rPr lang="ru-RU" smtClean="0"/>
              <a:pPr/>
              <a:t>16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Стрелка – гиперссылка, переход к 15 слайду.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2380E3-C1E4-4BF1-8D88-952F867AAEA4}" type="slidenum">
              <a:rPr lang="ru-RU" smtClean="0"/>
              <a:pPr/>
              <a:t>17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DAABFB-2F0C-45A3-AAB8-8824D604F2F5}" type="datetime1">
              <a:rPr lang="ru-RU" smtClean="0"/>
              <a:pPr/>
              <a:t>20.12.2012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7D0965-DDBF-4A51-A55C-00A77A058F5F}" type="datetime1">
              <a:rPr lang="ru-RU" smtClean="0"/>
              <a:pPr/>
              <a:t>20.12.2012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ACD988-564F-4DD9-949C-B82DBD40139E}" type="datetime1">
              <a:rPr lang="ru-RU" smtClean="0"/>
              <a:pPr/>
              <a:t>20.12.2012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B469D7-B5F5-4606-8E0D-2CCC362491D0}" type="datetime1">
              <a:rPr lang="ru-RU" smtClean="0"/>
              <a:pPr/>
              <a:t>20.12.2012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B050A-A437-49E3-9ABF-243B60B86B12}" type="datetime1">
              <a:rPr lang="ru-RU" smtClean="0"/>
              <a:pPr/>
              <a:t>20.12.2012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CF00A-1644-47EE-BDA6-1673C78C5CA1}" type="datetime1">
              <a:rPr lang="ru-RU" smtClean="0"/>
              <a:pPr/>
              <a:t>20.12.2012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9479BE-959E-4CF7-8496-0564D56D5FD6}" type="datetime1">
              <a:rPr lang="ru-RU" smtClean="0"/>
              <a:pPr/>
              <a:t>20.12.2012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CFB0D6-5D6F-4111-87A1-673CEDFD4358}" type="datetime1">
              <a:rPr lang="ru-RU" smtClean="0"/>
              <a:pPr/>
              <a:t>20.12.2012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6DBF26-79A5-4B3B-AEA5-35D4B1ADEB2D}" type="datetime1">
              <a:rPr lang="ru-RU" smtClean="0"/>
              <a:pPr/>
              <a:t>20.12.2012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8AFEC-9E8A-4F95-B3A4-0F227FDD42E8}" type="datetime1">
              <a:rPr lang="ru-RU" smtClean="0"/>
              <a:pPr/>
              <a:t>20.12.2012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36AFC2-E896-4C20-A589-0629F7E2766B}" type="datetime1">
              <a:rPr lang="ru-RU" smtClean="0"/>
              <a:pPr/>
              <a:t>20.12.2012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189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08985E-6987-49E9-8F51-C5CEFD825E3C}" type="datetime1">
              <a:rPr lang="ru-RU" smtClean="0"/>
              <a:pPr/>
              <a:t>20.12.2012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audio" Target="file:///F:\Lyuba\Lyuba\&#1042;&#1086;&#1089;&#1087;&#1080;&#1090;&#1072;&#1085;&#1080;&#1077;\&#1048;&#1075;&#1088;&#1072;%20&#1057;&#1095;&#1072;&#1089;&#1090;&#1083;&#1080;&#1074;&#1099;&#1081;%20&#1089;&#1083;&#1091;&#1095;&#1072;&#1081;\&#1057;&#1095;&#1072;&#1089;&#1090;&#1083;&#1080;&#1074;&#1099;&#1081;%20&#1089;&#1083;&#1091;&#1095;&#1072;&#1081;\James_Last_-_Das_Glockchein_iz_teleperedachi_Schastlivyj_sluchaj_(iplayer.fm).mp3" TargetMode="Externa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video" Target="file:///F:\Lyuba\Lyuba\&#1042;&#1086;&#1089;&#1087;&#1080;&#1090;&#1072;&#1085;&#1080;&#1077;\&#1048;&#1075;&#1088;&#1072;%20&#1057;&#1095;&#1072;&#1089;&#1090;&#1083;&#1080;&#1074;&#1099;&#1081;%20&#1089;&#1083;&#1091;&#1095;&#1072;&#1081;\&#1057;&#1095;&#1072;&#1089;&#1090;&#1083;&#1080;&#1074;&#1099;&#1081;%20&#1089;&#1083;&#1091;&#1095;&#1072;&#1081;\reklamnaya_pauza.wmv" TargetMode="External"/><Relationship Id="rId4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Lyuba\Lyuba\&#1042;&#1086;&#1089;&#1087;&#1080;&#1090;&#1072;&#1085;&#1080;&#1077;\&#1048;&#1075;&#1088;&#1072;%20&#1057;&#1095;&#1072;&#1089;&#1090;&#1083;&#1080;&#1074;&#1099;&#1081;%20&#1089;&#1083;&#1091;&#1095;&#1072;&#1081;\&#1057;&#1095;&#1072;&#1089;&#1090;&#1083;&#1080;&#1074;&#1099;&#1081;%20&#1089;&#1083;&#1091;&#1095;&#1072;&#1081;\&#1087;&#1077;&#1088;&#1077;&#1076;%202%20&#1088;&#1072;&#1079;&#1084;.(&#1079;&#1072;&#1084;&#1086;&#1088;&#1086;&#1095;&#1082;&#1080;%20&#1080;&#1079;%20&#1073;&#1086;&#1095;&#1082;&#1080;.mp3" TargetMode="External"/><Relationship Id="rId4" Type="http://schemas.openxmlformats.org/officeDocument/2006/relationships/image" Target="../media/image7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" Target="slide26.xml"/><Relationship Id="rId13" Type="http://schemas.openxmlformats.org/officeDocument/2006/relationships/slide" Target="slide17.xml"/><Relationship Id="rId18" Type="http://schemas.openxmlformats.org/officeDocument/2006/relationships/slide" Target="slide22.xml"/><Relationship Id="rId3" Type="http://schemas.openxmlformats.org/officeDocument/2006/relationships/image" Target="../media/image8.png"/><Relationship Id="rId21" Type="http://schemas.openxmlformats.org/officeDocument/2006/relationships/slide" Target="slide32.xml"/><Relationship Id="rId7" Type="http://schemas.openxmlformats.org/officeDocument/2006/relationships/slide" Target="slide25.xml"/><Relationship Id="rId12" Type="http://schemas.openxmlformats.org/officeDocument/2006/relationships/slide" Target="slide31.xml"/><Relationship Id="rId17" Type="http://schemas.openxmlformats.org/officeDocument/2006/relationships/slide" Target="slide2.xml"/><Relationship Id="rId2" Type="http://schemas.openxmlformats.org/officeDocument/2006/relationships/notesSlide" Target="../notesSlides/notesSlide7.xml"/><Relationship Id="rId16" Type="http://schemas.openxmlformats.org/officeDocument/2006/relationships/slide" Target="slide20.xml"/><Relationship Id="rId20" Type="http://schemas.openxmlformats.org/officeDocument/2006/relationships/slide" Target="slide29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3.xml"/><Relationship Id="rId11" Type="http://schemas.openxmlformats.org/officeDocument/2006/relationships/slide" Target="slide30.xml"/><Relationship Id="rId5" Type="http://schemas.openxmlformats.org/officeDocument/2006/relationships/slide" Target="slide21.xml"/><Relationship Id="rId15" Type="http://schemas.openxmlformats.org/officeDocument/2006/relationships/slide" Target="slide19.xml"/><Relationship Id="rId10" Type="http://schemas.openxmlformats.org/officeDocument/2006/relationships/slide" Target="slide28.xml"/><Relationship Id="rId19" Type="http://schemas.openxmlformats.org/officeDocument/2006/relationships/slide" Target="slide24.xml"/><Relationship Id="rId4" Type="http://schemas.openxmlformats.org/officeDocument/2006/relationships/slide" Target="slide16.xml"/><Relationship Id="rId9" Type="http://schemas.openxmlformats.org/officeDocument/2006/relationships/slide" Target="slide27.xml"/><Relationship Id="rId14" Type="http://schemas.openxmlformats.org/officeDocument/2006/relationships/slide" Target="slide1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slide" Target="slide1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slide" Target="slide1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slide" Target="slide1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audio" Target="file:///F:\Lyuba\Lyuba\&#1042;&#1086;&#1089;&#1087;&#1080;&#1090;&#1072;&#1085;&#1080;&#1077;\&#1048;&#1075;&#1088;&#1072;%20&#1057;&#1095;&#1072;&#1089;&#1090;&#1083;&#1080;&#1074;&#1099;&#1081;%20&#1089;&#1083;&#1091;&#1095;&#1072;&#1081;\&#1057;&#1095;&#1072;&#1089;&#1090;&#1083;&#1080;&#1074;&#1099;&#1081;%20&#1089;&#1083;&#1091;&#1095;&#1072;&#1081;\2%20&#1089;&#1083;&#1072;&#1081;&#1076;.mp3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1.wav"/><Relationship Id="rId6" Type="http://schemas.openxmlformats.org/officeDocument/2006/relationships/image" Target="../media/image25.png"/><Relationship Id="rId5" Type="http://schemas.openxmlformats.org/officeDocument/2006/relationships/image" Target="../media/image24.gif"/><Relationship Id="rId4" Type="http://schemas.openxmlformats.org/officeDocument/2006/relationships/slide" Target="slide15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1.xml"/><Relationship Id="rId1" Type="http://schemas.openxmlformats.org/officeDocument/2006/relationships/audio" Target="file:///F:\Lyuba\Lyuba\&#1042;&#1086;&#1089;&#1087;&#1080;&#1090;&#1072;&#1085;&#1080;&#1077;\&#1048;&#1075;&#1088;&#1072;%20&#1057;&#1095;&#1072;&#1089;&#1090;&#1083;&#1080;&#1074;&#1099;&#1081;%20&#1089;&#1083;&#1091;&#1095;&#1072;&#1081;\&#1057;&#1095;&#1072;&#1089;&#1090;&#1083;&#1080;&#1074;&#1099;&#1081;%20&#1089;&#1083;&#1091;&#1095;&#1072;&#1081;\11%20&#1089;&#1083;&#1072;&#1081;&#1076;%20&#1090;&#1099;%20&#1084;&#1085;&#1077;,%20&#1103;-&#1090;&#1077;&#1073;&#1077;.wav" TargetMode="External"/><Relationship Id="rId5" Type="http://schemas.openxmlformats.org/officeDocument/2006/relationships/image" Target="../media/image37.png"/><Relationship Id="rId4" Type="http://schemas.openxmlformats.org/officeDocument/2006/relationships/image" Target="../media/image36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1.xml"/><Relationship Id="rId1" Type="http://schemas.openxmlformats.org/officeDocument/2006/relationships/audio" Target="file:///F:\Lyuba\Lyuba\&#1042;&#1086;&#1089;&#1087;&#1080;&#1090;&#1072;&#1085;&#1080;&#1077;\&#1048;&#1075;&#1088;&#1072;%20&#1057;&#1095;&#1072;&#1089;&#1090;&#1083;&#1080;&#1074;&#1099;&#1081;%20&#1089;&#1083;&#1091;&#1095;&#1072;&#1081;\&#1057;&#1095;&#1072;&#1089;&#1090;&#1083;&#1080;&#1074;&#1099;&#1081;%20&#1089;&#1083;&#1091;&#1095;&#1072;&#1081;\&#1041;&#1077;&#1075;&#1091;&#1097;&#1072;&#1103;%20&#1083;&#1086;&#1096;&#1072;&#1076;&#1100;.wav" TargetMode="External"/><Relationship Id="rId5" Type="http://schemas.openxmlformats.org/officeDocument/2006/relationships/image" Target="../media/image39.jpeg"/><Relationship Id="rId4" Type="http://schemas.openxmlformats.org/officeDocument/2006/relationships/image" Target="../media/image38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slide" Target="slide49.xml"/><Relationship Id="rId13" Type="http://schemas.openxmlformats.org/officeDocument/2006/relationships/slide" Target="slide54.xml"/><Relationship Id="rId3" Type="http://schemas.openxmlformats.org/officeDocument/2006/relationships/slide" Target="slide58.xml"/><Relationship Id="rId7" Type="http://schemas.openxmlformats.org/officeDocument/2006/relationships/slide" Target="slide48.xml"/><Relationship Id="rId12" Type="http://schemas.openxmlformats.org/officeDocument/2006/relationships/slide" Target="slide53.xml"/><Relationship Id="rId2" Type="http://schemas.openxmlformats.org/officeDocument/2006/relationships/notesSlide" Target="../notesSlides/notesSlide26.xml"/><Relationship Id="rId16" Type="http://schemas.openxmlformats.org/officeDocument/2006/relationships/slide" Target="slide57.xml"/><Relationship Id="rId1" Type="http://schemas.openxmlformats.org/officeDocument/2006/relationships/slideLayout" Target="../slideLayouts/slideLayout1.xml"/><Relationship Id="rId6" Type="http://schemas.openxmlformats.org/officeDocument/2006/relationships/slide" Target="slide47.xml"/><Relationship Id="rId11" Type="http://schemas.openxmlformats.org/officeDocument/2006/relationships/slide" Target="slide52.xml"/><Relationship Id="rId5" Type="http://schemas.openxmlformats.org/officeDocument/2006/relationships/slide" Target="slide46.xml"/><Relationship Id="rId15" Type="http://schemas.openxmlformats.org/officeDocument/2006/relationships/slide" Target="slide56.xml"/><Relationship Id="rId10" Type="http://schemas.openxmlformats.org/officeDocument/2006/relationships/slide" Target="slide51.xml"/><Relationship Id="rId4" Type="http://schemas.openxmlformats.org/officeDocument/2006/relationships/image" Target="../media/image41.gif"/><Relationship Id="rId9" Type="http://schemas.openxmlformats.org/officeDocument/2006/relationships/slide" Target="slide50.xml"/><Relationship Id="rId14" Type="http://schemas.openxmlformats.org/officeDocument/2006/relationships/slide" Target="slide55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" Target="slide45.xml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2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" Target="slide45.xml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3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" Target="slide45.xml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4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" Target="slide45.xml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5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" Target="slide45.xml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6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" Target="slide45.xml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7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" Target="slide45.xml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8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" Target="slide45.xml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9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" Target="slide45.xml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0.gif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" Target="slide45.xml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1.gif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slide" Target="slide45.xml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2.gif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slide" Target="slide45.xml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3.gif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9.xml"/><Relationship Id="rId2" Type="http://schemas.openxmlformats.org/officeDocument/2006/relationships/slideLayout" Target="../slideLayouts/slideLayout1.xml"/><Relationship Id="rId1" Type="http://schemas.openxmlformats.org/officeDocument/2006/relationships/audio" Target="file:///F:\Lyuba\Lyuba\&#1042;&#1086;&#1089;&#1087;&#1080;&#1090;&#1072;&#1085;&#1080;&#1077;\&#1048;&#1075;&#1088;&#1072;%20&#1057;&#1095;&#1072;&#1089;&#1090;&#1083;&#1080;&#1074;&#1099;&#1081;%20&#1089;&#1083;&#1091;&#1095;&#1072;&#1081;\&#1057;&#1095;&#1072;&#1089;&#1090;&#1083;&#1080;&#1074;&#1099;&#1081;%20&#1089;&#1083;&#1091;&#1095;&#1072;&#1081;\&#1044;&#1080;&#1072;&#1084;&#1072;&#1085;&#1090;%20-&#1075;&#1086;&#1085;&#1082;&#1072;%20&#1079;&#1072;%20&#1083;&#1080;&#1076;&#1077;&#1088;&#1086;&#1084;.mp3" TargetMode="External"/><Relationship Id="rId5" Type="http://schemas.openxmlformats.org/officeDocument/2006/relationships/image" Target="../media/image55.jpeg"/><Relationship Id="rId4" Type="http://schemas.openxmlformats.org/officeDocument/2006/relationships/image" Target="../media/image54.png"/></Relationships>
</file>

<file path=ppt/slides/_rels/slide5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jpeg"/><Relationship Id="rId3" Type="http://schemas.openxmlformats.org/officeDocument/2006/relationships/slide" Target="slide63.xml"/><Relationship Id="rId7" Type="http://schemas.openxmlformats.org/officeDocument/2006/relationships/slide" Target="slide60.xml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.xml"/><Relationship Id="rId6" Type="http://schemas.openxmlformats.org/officeDocument/2006/relationships/slide" Target="slide61.xml"/><Relationship Id="rId5" Type="http://schemas.openxmlformats.org/officeDocument/2006/relationships/slide" Target="slide62.xml"/><Relationship Id="rId4" Type="http://schemas.openxmlformats.org/officeDocument/2006/relationships/image" Target="../media/image56.gif"/><Relationship Id="rId9" Type="http://schemas.openxmlformats.org/officeDocument/2006/relationships/slide" Target="slide6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slide" Target="slide59.xml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8.gif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slide" Target="slide59.xml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8.gif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slide" Target="slide59.xml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8.gif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slide" Target="slide59.xml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8.gif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5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5" Type="http://schemas.openxmlformats.org/officeDocument/2006/relationships/hyperlink" Target="&#1055;&#1086;&#1079;&#1080;&#1090;&#1080;&#1074;&#1095;&#1080;&#1082;.flv.flv" TargetMode="External"/><Relationship Id="rId4" Type="http://schemas.openxmlformats.org/officeDocument/2006/relationships/image" Target="../media/image60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6.xml"/><Relationship Id="rId7" Type="http://schemas.openxmlformats.org/officeDocument/2006/relationships/image" Target="../media/image61.gi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6" Type="http://schemas.openxmlformats.org/officeDocument/2006/relationships/hyperlink" Target="035_yapfiles.ru.swf" TargetMode="External"/><Relationship Id="rId5" Type="http://schemas.openxmlformats.org/officeDocument/2006/relationships/oleObject" Target="../embeddings/oleObject2.bin"/><Relationship Id="rId4" Type="http://schemas.openxmlformats.org/officeDocument/2006/relationships/hyperlink" Target="&#1055;&#1086;&#1079;&#1080;&#1090;&#1080;&#1074;&#1095;&#1080;&#1082;.flv.flv" TargetMode="External"/></Relationships>
</file>

<file path=ppt/slides/_rels/slide66.xml.rels><?xml version="1.0" encoding="UTF-8" standalone="yes"?>
<Relationships xmlns="http://schemas.openxmlformats.org/package/2006/relationships"><Relationship Id="rId13" Type="http://schemas.openxmlformats.org/officeDocument/2006/relationships/hyperlink" Target="http://s70.ucoz.net/video/39/59259802.jpg" TargetMode="External"/><Relationship Id="rId18" Type="http://schemas.openxmlformats.org/officeDocument/2006/relationships/hyperlink" Target="http://rus.1september.ru/2003/11/350x400.jpg" TargetMode="External"/><Relationship Id="rId26" Type="http://schemas.openxmlformats.org/officeDocument/2006/relationships/hyperlink" Target="http://i018.radikal.ru/1107/c0/f403d80d921b.jpg" TargetMode="External"/><Relationship Id="rId39" Type="http://schemas.openxmlformats.org/officeDocument/2006/relationships/hyperlink" Target="http://www.i-im-i.de/images/objekt13.jpg" TargetMode="External"/><Relationship Id="rId3" Type="http://schemas.openxmlformats.org/officeDocument/2006/relationships/hyperlink" Target="http://iplayer.fm/q/&#1057;&#1063;&#1040;&#1057;&#1058;&#1051;&#1048;&#1042;&#1067;&#1049;+&#1057;&#1051;&#1059;&#1063;&#1040;&#1049;+&#1048;&#1047;+&#1058;&#1045;&#1051;&#1045;&#1055;&#1045;&#1056;&#1045;&#1044;&#1040;&#1063;&#1048;/" TargetMode="External"/><Relationship Id="rId21" Type="http://schemas.openxmlformats.org/officeDocument/2006/relationships/hyperlink" Target="http://s005.radikal.ru/i211/1008/6e/732bb4bb44d9.jpg" TargetMode="External"/><Relationship Id="rId34" Type="http://schemas.openxmlformats.org/officeDocument/2006/relationships/hyperlink" Target="http://i.allday.ru/uploads/posts/2009-07/1246838618_5.jpg" TargetMode="External"/><Relationship Id="rId42" Type="http://schemas.openxmlformats.org/officeDocument/2006/relationships/hyperlink" Target="http://relax.com.ua/wp-content/uploads/2012/02/KrylovBasnopisetsByEggink.jpg" TargetMode="External"/><Relationship Id="rId47" Type="http://schemas.openxmlformats.org/officeDocument/2006/relationships/hyperlink" Target="http://img1.liveinternet.ru/images/attach/c/2/72/93/72093014_866252031.gif" TargetMode="External"/><Relationship Id="rId50" Type="http://schemas.openxmlformats.org/officeDocument/2006/relationships/hyperlink" Target="http://www.detskiy.net/pic/sport/animal_dash.jpg" TargetMode="External"/><Relationship Id="rId7" Type="http://schemas.openxmlformats.org/officeDocument/2006/relationships/hyperlink" Target="http://st.kinopoisk.ru/images/cover/15070_1.jpg" TargetMode="External"/><Relationship Id="rId12" Type="http://schemas.openxmlformats.org/officeDocument/2006/relationships/hyperlink" Target="http://www.livejournal.ru/static/files/themes/quote/25324_pop.jpg" TargetMode="External"/><Relationship Id="rId17" Type="http://schemas.openxmlformats.org/officeDocument/2006/relationships/hyperlink" Target="http://www.vokrugsveta.ru/img/cmn/2006/07/11/025.jpg" TargetMode="External"/><Relationship Id="rId25" Type="http://schemas.openxmlformats.org/officeDocument/2006/relationships/hyperlink" Target="http://kolyan.net/uploads/posts/2009-04/1239360611_012.jpg" TargetMode="External"/><Relationship Id="rId33" Type="http://schemas.openxmlformats.org/officeDocument/2006/relationships/hyperlink" Target="http://gameshows.ru/w/images/a/a0/Ssl_horse.jpg" TargetMode="External"/><Relationship Id="rId38" Type="http://schemas.openxmlformats.org/officeDocument/2006/relationships/hyperlink" Target="http://cs305809.userapi.com/u14747696/-14/x_7f68acc2.jpg" TargetMode="External"/><Relationship Id="rId46" Type="http://schemas.openxmlformats.org/officeDocument/2006/relationships/hyperlink" Target="http://s39.radikal.ru/i086/1001/28/05d8274de38a.gif" TargetMode="External"/><Relationship Id="rId2" Type="http://schemas.openxmlformats.org/officeDocument/2006/relationships/hyperlink" Target="http://gameshows.ru/w/images/5/5a/Ssl_logo3.JPG" TargetMode="External"/><Relationship Id="rId16" Type="http://schemas.openxmlformats.org/officeDocument/2006/relationships/hyperlink" Target="http://money.ru.msn.com/upload/iblock/580/580c3ad8efb7b677506b913696dd9626.jpg" TargetMode="External"/><Relationship Id="rId20" Type="http://schemas.openxmlformats.org/officeDocument/2006/relationships/hyperlink" Target="http://s60.radikal.ru/i168/1111/f1/d8914e962712.gif" TargetMode="External"/><Relationship Id="rId29" Type="http://schemas.openxmlformats.org/officeDocument/2006/relationships/hyperlink" Target="http://www.youtube.com/watch?v=jDgwbVNP1hk" TargetMode="External"/><Relationship Id="rId41" Type="http://schemas.openxmlformats.org/officeDocument/2006/relationships/hyperlink" Target="http://gorod.tomsk.ru/uploads/41581/1261032069/41.jpg" TargetMode="External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s3.afisha.net/Afisha7Files/UGPhotos/081216190036/081217181607/p_f.jpg" TargetMode="External"/><Relationship Id="rId11" Type="http://schemas.openxmlformats.org/officeDocument/2006/relationships/hyperlink" Target="http://supercook.ru/slav/images-slav/i-sl-mif-03-01.jpg" TargetMode="External"/><Relationship Id="rId24" Type="http://schemas.openxmlformats.org/officeDocument/2006/relationships/hyperlink" Target="http://static.ozone.ru/multimedia/books_covers/1003231632.jpg" TargetMode="External"/><Relationship Id="rId32" Type="http://schemas.openxmlformats.org/officeDocument/2006/relationships/hyperlink" Target="http://assets1.lookatme.ru/assets/post-cover/68/93/109831/article-cover-default.jpg" TargetMode="External"/><Relationship Id="rId37" Type="http://schemas.openxmlformats.org/officeDocument/2006/relationships/hyperlink" Target="http://img-fotki.yandex.ru/get/3100/z5418.0/0_12bb_c87cb301_XL" TargetMode="External"/><Relationship Id="rId40" Type="http://schemas.openxmlformats.org/officeDocument/2006/relationships/hyperlink" Target="http://giga.satel.com.ua/uploads/posts/2011-08/1313843918_starik.hotabich.1956.720p.bluray.rus.hdclub.mkv_sn.jpg" TargetMode="External"/><Relationship Id="rId45" Type="http://schemas.openxmlformats.org/officeDocument/2006/relationships/hyperlink" Target="http://img-fotki.yandex.ru/get/6212/161889738.0/0_8fcaf_e1b4c9e5_XL" TargetMode="External"/><Relationship Id="rId5" Type="http://schemas.openxmlformats.org/officeDocument/2006/relationships/hyperlink" Target="3.%09http:/gameshows.ru/w/images/c/c0/Ssl_you.jpg" TargetMode="External"/><Relationship Id="rId15" Type="http://schemas.openxmlformats.org/officeDocument/2006/relationships/slide" Target="slide26.xml"/><Relationship Id="rId23" Type="http://schemas.openxmlformats.org/officeDocument/2006/relationships/hyperlink" Target="http://sawwa-consulting.narod.ru/baby/images/img014.jpg" TargetMode="External"/><Relationship Id="rId28" Type="http://schemas.openxmlformats.org/officeDocument/2006/relationships/hyperlink" Target="http://cs5168.userapi.com/v5168117/7b/P7ueYwEyHNQ.jpg" TargetMode="External"/><Relationship Id="rId36" Type="http://schemas.openxmlformats.org/officeDocument/2006/relationships/hyperlink" Target="http://static.etoya.ru/files/images/imgsng/part_0/10903/src/mannaya-kasha-s-yablokami_1288737398_0.jpg" TargetMode="External"/><Relationship Id="rId49" Type="http://schemas.openxmlformats.org/officeDocument/2006/relationships/hyperlink" Target="http://i057.radikal.ru/0912/ce/1a5e3f1cdbdc.gif" TargetMode="External"/><Relationship Id="rId10" Type="http://schemas.openxmlformats.org/officeDocument/2006/relationships/hyperlink" Target="http://i027.radikal.ru/1203/18/8bdb22d18bae.jpg" TargetMode="External"/><Relationship Id="rId19" Type="http://schemas.openxmlformats.org/officeDocument/2006/relationships/hyperlink" Target="http://www.avalon.ru/_images/Gallery/Courses/DigitalPaintingPro/Current/Sergeeva-exam.jpg" TargetMode="External"/><Relationship Id="rId31" Type="http://schemas.openxmlformats.org/officeDocument/2006/relationships/hyperlink" Target="http://www.vestnikcivitas.ru/ffs/publication_3/burat.jpg" TargetMode="External"/><Relationship Id="rId44" Type="http://schemas.openxmlformats.org/officeDocument/2006/relationships/hyperlink" Target="http://img0.liveinternet.ru/images/attach/b/3/28/171/28171832_30ba105d62d6.gif" TargetMode="External"/><Relationship Id="rId52" Type="http://schemas.openxmlformats.org/officeDocument/2006/relationships/hyperlink" Target="http://www.youtube.com/watch?v=3dj9PG6Ew-A&amp;feature=player_detailpage" TargetMode="External"/><Relationship Id="rId4" Type="http://schemas.openxmlformats.org/officeDocument/2006/relationships/hyperlink" Target="http://gameshows.ru/w/images/6/6b/Ssl_go.jpg" TargetMode="External"/><Relationship Id="rId9" Type="http://schemas.openxmlformats.org/officeDocument/2006/relationships/hyperlink" Target="http://multfilms.net/uploads/posts/2011-10/1317805322_950059.jpg" TargetMode="External"/><Relationship Id="rId14" Type="http://schemas.openxmlformats.org/officeDocument/2006/relationships/hyperlink" Target="http://i036.radikal.ru/1202/d6/dae5c5f50a9c.jpg" TargetMode="External"/><Relationship Id="rId22" Type="http://schemas.openxmlformats.org/officeDocument/2006/relationships/hyperlink" Target="http://shuwany.ru/wp-content/uploads/2012/02/&#1082;&#1086;&#1097;&#1077;&#1081;.jpg" TargetMode="External"/><Relationship Id="rId27" Type="http://schemas.openxmlformats.org/officeDocument/2006/relationships/hyperlink" Target="http://skazka.info/uploads/posts/2012-06/1339949274_3-porosenka-10.jpg" TargetMode="External"/><Relationship Id="rId30" Type="http://schemas.openxmlformats.org/officeDocument/2006/relationships/hyperlink" Target="http://s44.radikal.ru/i105/1104/b8/4e65b3d9213d.jpg" TargetMode="External"/><Relationship Id="rId35" Type="http://schemas.openxmlformats.org/officeDocument/2006/relationships/hyperlink" Target="http://caesarom.lapunk.hu/tarhely/caesarom/kepek/loani.gif" TargetMode="External"/><Relationship Id="rId43" Type="http://schemas.openxmlformats.org/officeDocument/2006/relationships/hyperlink" Target="http://www.bookvoed.ru/view_images.php?code=788594&amp;tip=1" TargetMode="External"/><Relationship Id="rId48" Type="http://schemas.openxmlformats.org/officeDocument/2006/relationships/hyperlink" Target="http://gameshows.ru/w/images/4/41/Ssl_gonka.jpg" TargetMode="External"/><Relationship Id="rId8" Type="http://schemas.openxmlformats.org/officeDocument/2006/relationships/hyperlink" Target="http://oceanicthoughts.files.wordpress.com/2009/11/snowwhite.jpg" TargetMode="External"/><Relationship Id="rId51" Type="http://schemas.openxmlformats.org/officeDocument/2006/relationships/hyperlink" Target="http://www.diets.ru/data/cache/2012jan/16/17/553207_40739-700x500.jpg" TargetMode="Externa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Прямоугольник 6"/>
          <p:cNvSpPr/>
          <p:nvPr/>
        </p:nvSpPr>
        <p:spPr>
          <a:xfrm>
            <a:off x="1691680" y="5229200"/>
            <a:ext cx="655272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Воронцова Л.В</a:t>
            </a:r>
            <a:r>
              <a:rPr lang="ru-RU" dirty="0" smtClean="0">
                <a:solidFill>
                  <a:schemeClr val="bg1"/>
                </a:solidFill>
              </a:rPr>
              <a:t>. - </a:t>
            </a:r>
            <a:r>
              <a:rPr lang="ru-RU" dirty="0" smtClean="0">
                <a:solidFill>
                  <a:schemeClr val="bg1"/>
                </a:solidFill>
              </a:rPr>
              <a:t>учитель иностранных языков</a:t>
            </a:r>
            <a:r>
              <a:rPr lang="ru-RU" dirty="0" smtClean="0">
                <a:solidFill>
                  <a:schemeClr val="bg1"/>
                </a:solidFill>
              </a:rPr>
              <a:t>,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Святыня Г.М. - </a:t>
            </a:r>
            <a:r>
              <a:rPr lang="ru-RU" dirty="0" smtClean="0">
                <a:solidFill>
                  <a:schemeClr val="bg1"/>
                </a:solidFill>
              </a:rPr>
              <a:t> директор, учитель русского языка и литературы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Ружников А.В. – учитель информатики</a:t>
            </a:r>
            <a:endParaRPr lang="ru-RU" dirty="0" smtClean="0">
              <a:solidFill>
                <a:schemeClr val="bg1"/>
              </a:solidFill>
            </a:endParaRPr>
          </a:p>
          <a:p>
            <a:r>
              <a:rPr lang="ru-RU" dirty="0" smtClean="0">
                <a:solidFill>
                  <a:schemeClr val="bg1"/>
                </a:solidFill>
              </a:rPr>
              <a:t>МОУ </a:t>
            </a:r>
            <a:r>
              <a:rPr lang="ru-RU" dirty="0" smtClean="0">
                <a:solidFill>
                  <a:schemeClr val="bg1"/>
                </a:solidFill>
              </a:rPr>
              <a:t>СОШ №7, г. Усть-Кут, Иркутская обл</a:t>
            </a:r>
            <a:r>
              <a:rPr lang="ru-RU" dirty="0" smtClean="0">
                <a:solidFill>
                  <a:schemeClr val="bg1"/>
                </a:solidFill>
              </a:rPr>
              <a:t>., </a:t>
            </a:r>
            <a:r>
              <a:rPr lang="ru-RU" dirty="0" smtClean="0">
                <a:solidFill>
                  <a:schemeClr val="bg1"/>
                </a:solidFill>
              </a:rPr>
              <a:t>2012г.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chemeClr val="bg1"/>
                </a:solidFill>
              </a:rPr>
              <a:pPr/>
              <a:t>1</a:t>
            </a:fld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8" name="James_Last_-_Das_Glockchein_iz_teleperedachi_Schastlivyj_sluchaj_(iplayer.f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532440" y="5373216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5666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1000100" y="142852"/>
            <a:ext cx="7215238" cy="5386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Вопросы для </a:t>
            </a:r>
            <a:r>
              <a:rPr lang="ru-RU" sz="3200" b="1" i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четвёрто</a:t>
            </a:r>
            <a:r>
              <a:rPr kumimoji="0" lang="ru-RU" sz="3200" b="1" i="1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й команды 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(6б)</a:t>
            </a:r>
            <a:endParaRPr kumimoji="0" lang="ru-RU" sz="3200" b="1" i="1" u="none" strike="noStrike" cap="none" normalizeH="0" baseline="0" dirty="0" smtClean="0">
              <a:ln>
                <a:noFill/>
              </a:ln>
              <a:solidFill>
                <a:srgbClr val="00646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07504" y="692696"/>
            <a:ext cx="8197950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514350" indent="-514350">
              <a:buAutoNum type="arabicPeriod"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Сколько в русском языке букв, которые не </a:t>
            </a:r>
          </a:p>
          <a:p>
            <a:pPr marL="514350" indent="-514350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обозначают звуки?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07504" y="1988840"/>
            <a:ext cx="7904343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2. Как называются слова противоположные 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по смыслу? 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316416" y="1196752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lang="ru-RU" sz="32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804248" y="2492896"/>
            <a:ext cx="21531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Антонимы</a:t>
            </a:r>
            <a:endParaRPr lang="ru-RU" sz="32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07504" y="3429000"/>
            <a:ext cx="758714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3. Какая часть речи обозначает действие? 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7668344" y="3429000"/>
            <a:ext cx="132343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Глагол</a:t>
            </a:r>
            <a:endParaRPr lang="ru-RU" sz="32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07504" y="4509120"/>
            <a:ext cx="709521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4. Подберите синоним к слову </a:t>
            </a:r>
            <a:r>
              <a:rPr lang="ru-RU" sz="3200" i="1" dirty="0" smtClean="0">
                <a:latin typeface="Times New Roman" pitchFamily="18" charset="0"/>
                <a:cs typeface="Times New Roman" pitchFamily="18" charset="0"/>
              </a:rPr>
              <a:t>верный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950771" y="4509120"/>
            <a:ext cx="219322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Преданный</a:t>
            </a:r>
            <a:endParaRPr lang="ru-RU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79512" y="5373216"/>
            <a:ext cx="570361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5. Буквы мы пишем, а звуки … 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6732240" y="5373216"/>
            <a:ext cx="229101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произносим</a:t>
            </a:r>
            <a:endParaRPr lang="ru-RU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532440" y="6309320"/>
            <a:ext cx="442392" cy="365125"/>
          </a:xfrm>
        </p:spPr>
        <p:txBody>
          <a:bodyPr/>
          <a:lstStyle/>
          <a:p>
            <a:fld id="{B19B0651-EE4F-4900-A07F-96A6BFA9D0F0}" type="slidenum">
              <a:rPr lang="ru-RU" smtClean="0">
                <a:solidFill>
                  <a:schemeClr val="tx1"/>
                </a:solidFill>
              </a:rPr>
              <a:pPr/>
              <a:t>10</a:t>
            </a:fld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07504" y="332656"/>
            <a:ext cx="903649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6. Два связанных между собой слова, из которых одно зависит от другого. 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796136" y="836712"/>
            <a:ext cx="315663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Словосочетание</a:t>
            </a:r>
            <a:endParaRPr lang="ru-RU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07504" y="1772816"/>
            <a:ext cx="871296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7. Сколько согласных в слове </a:t>
            </a:r>
            <a:r>
              <a:rPr lang="ru-RU" sz="3200" i="1" dirty="0" smtClean="0">
                <a:latin typeface="Times New Roman" pitchFamily="18" charset="0"/>
                <a:cs typeface="Times New Roman" pitchFamily="18" charset="0"/>
              </a:rPr>
              <a:t>денёк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? 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100392" y="1772816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endParaRPr lang="ru-RU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07504" y="2780928"/>
            <a:ext cx="343703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8. Столица США? 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516216" y="2708920"/>
            <a:ext cx="22862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Вашингтон</a:t>
            </a:r>
            <a:endParaRPr lang="ru-RU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07504" y="3789040"/>
            <a:ext cx="800373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9. Как переводится английское слово 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name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? 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7956376" y="3789040"/>
            <a:ext cx="86754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имя</a:t>
            </a:r>
            <a:endParaRPr lang="ru-RU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07504" y="4797152"/>
            <a:ext cx="56765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10. Пожалуйста по-английски?</a:t>
            </a:r>
            <a:r>
              <a:rPr lang="ru-RU" sz="3200" dirty="0" smtClean="0"/>
              <a:t> 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7596336" y="4797152"/>
            <a:ext cx="127951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Please</a:t>
            </a:r>
            <a:endParaRPr lang="ru-RU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2"/>
          </p:nvPr>
        </p:nvSpPr>
        <p:spPr>
          <a:xfrm>
            <a:off x="8532440" y="6309320"/>
            <a:ext cx="370384" cy="365125"/>
          </a:xfrm>
        </p:spPr>
        <p:txBody>
          <a:bodyPr/>
          <a:lstStyle/>
          <a:p>
            <a:fld id="{B19B0651-EE4F-4900-A07F-96A6BFA9D0F0}" type="slidenum">
              <a:rPr lang="ru-RU" smtClean="0">
                <a:solidFill>
                  <a:schemeClr val="tx1"/>
                </a:solidFill>
              </a:rPr>
              <a:pPr/>
              <a:t>11</a:t>
            </a:fld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Заголовок 2"/>
          <p:cNvSpPr>
            <a:spLocks noGrp="1"/>
          </p:cNvSpPr>
          <p:nvPr>
            <p:ph type="title"/>
          </p:nvPr>
        </p:nvSpPr>
        <p:spPr>
          <a:xfrm>
            <a:off x="2051720" y="260648"/>
            <a:ext cx="496855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Рекламная пауза</a:t>
            </a:r>
            <a:endParaRPr lang="ru-RU" sz="4000" b="1" cap="none" spc="0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1691680" y="1484784"/>
            <a:ext cx="5753100" cy="431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532440" y="6309320"/>
            <a:ext cx="370384" cy="365125"/>
          </a:xfrm>
        </p:spPr>
        <p:txBody>
          <a:bodyPr/>
          <a:lstStyle/>
          <a:p>
            <a:fld id="{B19B0651-EE4F-4900-A07F-96A6BFA9D0F0}" type="slidenum">
              <a:rPr lang="ru-RU" smtClean="0">
                <a:solidFill>
                  <a:schemeClr val="tx1"/>
                </a:solidFill>
              </a:rPr>
              <a:pPr/>
              <a:t>12</a:t>
            </a:fld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Заголовок 2"/>
          <p:cNvSpPr>
            <a:spLocks noGrp="1"/>
          </p:cNvSpPr>
          <p:nvPr>
            <p:ph type="title"/>
          </p:nvPr>
        </p:nvSpPr>
        <p:spPr>
          <a:xfrm>
            <a:off x="2267744" y="188640"/>
            <a:ext cx="4824536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Рекламная пауза</a:t>
            </a:r>
            <a:endParaRPr lang="ru-RU" sz="4000" b="1" cap="none" spc="0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reklamnaya_pauza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screen"/>
          <a:stretch>
            <a:fillRect/>
          </a:stretch>
        </p:blipFill>
        <p:spPr>
          <a:xfrm>
            <a:off x="539552" y="1052736"/>
            <a:ext cx="8136904" cy="5616624"/>
          </a:xfrm>
          <a:prstGeom prst="rect">
            <a:avLst/>
          </a:prstGeom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676456" y="6381328"/>
            <a:ext cx="370384" cy="365125"/>
          </a:xfrm>
        </p:spPr>
        <p:txBody>
          <a:bodyPr/>
          <a:lstStyle/>
          <a:p>
            <a:fld id="{B19B0651-EE4F-4900-A07F-96A6BFA9D0F0}" type="slidenum">
              <a:rPr lang="ru-RU" smtClean="0">
                <a:solidFill>
                  <a:schemeClr val="tx1"/>
                </a:solidFill>
              </a:rPr>
              <a:pPr/>
              <a:t>13</a:t>
            </a:fld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2848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Заголовок 2"/>
          <p:cNvSpPr>
            <a:spLocks noGrp="1"/>
          </p:cNvSpPr>
          <p:nvPr>
            <p:ph type="title"/>
          </p:nvPr>
        </p:nvSpPr>
        <p:spPr>
          <a:xfrm>
            <a:off x="2987824" y="260648"/>
            <a:ext cx="352839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Второ</a:t>
            </a:r>
            <a:r>
              <a:rPr lang="ru-RU" sz="4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й гейм: </a:t>
            </a:r>
          </a:p>
        </p:txBody>
      </p:sp>
      <p:sp>
        <p:nvSpPr>
          <p:cNvPr id="27" name="Прямоугольник 26"/>
          <p:cNvSpPr/>
          <p:nvPr/>
        </p:nvSpPr>
        <p:spPr>
          <a:xfrm>
            <a:off x="1835696" y="908720"/>
            <a:ext cx="5489067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u="sng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«Заморочки из бочки»</a:t>
            </a:r>
            <a:endParaRPr lang="ru-RU" sz="4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7" name="Прямоугольник 56"/>
          <p:cNvSpPr/>
          <p:nvPr/>
        </p:nvSpPr>
        <p:spPr>
          <a:xfrm>
            <a:off x="179512" y="1988840"/>
            <a:ext cx="871296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Каждый игрок выбирает свой бочонок, и команда коллективно отвечает на эти вопросы за правильный ответ - </a:t>
            </a:r>
            <a:r>
              <a:rPr lang="ru-RU" sz="4000" b="1" u="sng" dirty="0" smtClean="0">
                <a:latin typeface="Times New Roman" pitchFamily="18" charset="0"/>
                <a:cs typeface="Times New Roman" pitchFamily="18" charset="0"/>
              </a:rPr>
              <a:t>2 балла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4000" dirty="0"/>
          </a:p>
        </p:txBody>
      </p:sp>
      <p:pic>
        <p:nvPicPr>
          <p:cNvPr id="5" name="перед 2 разм.(заморочки из бочки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358214" y="6000768"/>
            <a:ext cx="376238" cy="304800"/>
          </a:xfrm>
          <a:prstGeom prst="rect">
            <a:avLst/>
          </a:prstGeom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604448" y="6309320"/>
            <a:ext cx="370384" cy="365125"/>
          </a:xfrm>
        </p:spPr>
        <p:txBody>
          <a:bodyPr/>
          <a:lstStyle/>
          <a:p>
            <a:fld id="{B19B0651-EE4F-4900-A07F-96A6BFA9D0F0}" type="slidenum">
              <a:rPr lang="ru-RU" smtClean="0">
                <a:solidFill>
                  <a:schemeClr val="tx1"/>
                </a:solidFill>
              </a:rPr>
              <a:pPr/>
              <a:t>14</a:t>
            </a:fld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30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Группа 27"/>
          <p:cNvGrpSpPr/>
          <p:nvPr/>
        </p:nvGrpSpPr>
        <p:grpSpPr>
          <a:xfrm>
            <a:off x="251520" y="548680"/>
            <a:ext cx="1828800" cy="1514475"/>
            <a:chOff x="179388" y="1268413"/>
            <a:chExt cx="1828800" cy="1514475"/>
          </a:xfrm>
        </p:grpSpPr>
        <p:pic>
          <p:nvPicPr>
            <p:cNvPr id="6148" name="Picture 5"/>
            <p:cNvPicPr>
              <a:picLocks noChangeAspect="1" noChangeArrowheads="1"/>
            </p:cNvPicPr>
            <p:nvPr/>
          </p:nvPicPr>
          <p:blipFill>
            <a:blip r:embed="rId3" cstate="screen"/>
            <a:srcRect/>
            <a:stretch>
              <a:fillRect/>
            </a:stretch>
          </p:blipFill>
          <p:spPr bwMode="auto">
            <a:xfrm>
              <a:off x="179388" y="1268413"/>
              <a:ext cx="1828800" cy="1514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187" name="Text Box 43"/>
            <p:cNvSpPr txBox="1">
              <a:spLocks noChangeArrowheads="1"/>
            </p:cNvSpPr>
            <p:nvPr/>
          </p:nvSpPr>
          <p:spPr bwMode="auto">
            <a:xfrm>
              <a:off x="1043484" y="1628453"/>
              <a:ext cx="433387" cy="777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  <a:defRPr/>
              </a:pPr>
              <a:r>
                <a:rPr lang="ru-RU" sz="4500" b="1" dirty="0">
                  <a:effectLst>
                    <a:outerShdw blurRad="38100" dist="38100" dir="2700000" algn="tl">
                      <a:srgbClr val="C0C0C0"/>
                    </a:outerShdw>
                  </a:effectLst>
                  <a:latin typeface="Monotype Corsiva" pitchFamily="66" charset="0"/>
                  <a:hlinkClick r:id="rId4" action="ppaction://hlinksldjump"/>
                </a:rPr>
                <a:t>1</a:t>
              </a:r>
              <a:endParaRPr lang="ru-RU" sz="45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Monotype Corsiva" pitchFamily="66" charset="0"/>
              </a:endParaRPr>
            </a:p>
          </p:txBody>
        </p:sp>
      </p:grpSp>
      <p:grpSp>
        <p:nvGrpSpPr>
          <p:cNvPr id="34" name="Группа 33"/>
          <p:cNvGrpSpPr/>
          <p:nvPr/>
        </p:nvGrpSpPr>
        <p:grpSpPr>
          <a:xfrm>
            <a:off x="2483768" y="2132856"/>
            <a:ext cx="1828800" cy="1514475"/>
            <a:chOff x="4859338" y="3068638"/>
            <a:chExt cx="1828800" cy="1514475"/>
          </a:xfrm>
        </p:grpSpPr>
        <p:pic>
          <p:nvPicPr>
            <p:cNvPr id="6153" name="Picture 18"/>
            <p:cNvPicPr>
              <a:picLocks noChangeAspect="1" noChangeArrowheads="1"/>
            </p:cNvPicPr>
            <p:nvPr/>
          </p:nvPicPr>
          <p:blipFill>
            <a:blip r:embed="rId3" cstate="screen"/>
            <a:srcRect/>
            <a:stretch>
              <a:fillRect/>
            </a:stretch>
          </p:blipFill>
          <p:spPr bwMode="auto">
            <a:xfrm>
              <a:off x="4859338" y="3068638"/>
              <a:ext cx="1828800" cy="1514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163" name="Text Box 48"/>
            <p:cNvSpPr txBox="1">
              <a:spLocks noChangeArrowheads="1"/>
            </p:cNvSpPr>
            <p:nvPr/>
          </p:nvSpPr>
          <p:spPr bwMode="auto">
            <a:xfrm>
              <a:off x="5723434" y="3500686"/>
              <a:ext cx="431800" cy="777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ru-RU" sz="4500" dirty="0">
                  <a:latin typeface="Monotype Corsiva" pitchFamily="66" charset="0"/>
                  <a:hlinkClick r:id="rId5" action="ppaction://hlinksldjump"/>
                </a:rPr>
                <a:t>6</a:t>
              </a:r>
              <a:endParaRPr lang="ru-RU" sz="4500" dirty="0">
                <a:latin typeface="Monotype Corsiva" pitchFamily="66" charset="0"/>
              </a:endParaRPr>
            </a:p>
          </p:txBody>
        </p:sp>
      </p:grpSp>
      <p:grpSp>
        <p:nvGrpSpPr>
          <p:cNvPr id="36" name="Группа 35"/>
          <p:cNvGrpSpPr/>
          <p:nvPr/>
        </p:nvGrpSpPr>
        <p:grpSpPr>
          <a:xfrm>
            <a:off x="6948264" y="2132856"/>
            <a:ext cx="1828800" cy="1514475"/>
            <a:chOff x="2628578" y="4580707"/>
            <a:chExt cx="1828800" cy="1514475"/>
          </a:xfrm>
        </p:grpSpPr>
        <p:pic>
          <p:nvPicPr>
            <p:cNvPr id="6155" name="Picture 20"/>
            <p:cNvPicPr>
              <a:picLocks noChangeAspect="1" noChangeArrowheads="1"/>
            </p:cNvPicPr>
            <p:nvPr/>
          </p:nvPicPr>
          <p:blipFill>
            <a:blip r:embed="rId3" cstate="screen"/>
            <a:srcRect/>
            <a:stretch>
              <a:fillRect/>
            </a:stretch>
          </p:blipFill>
          <p:spPr bwMode="auto">
            <a:xfrm>
              <a:off x="2628578" y="4580707"/>
              <a:ext cx="1828800" cy="1514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165" name="Text Box 50"/>
            <p:cNvSpPr txBox="1">
              <a:spLocks noChangeArrowheads="1"/>
            </p:cNvSpPr>
            <p:nvPr/>
          </p:nvSpPr>
          <p:spPr bwMode="auto">
            <a:xfrm>
              <a:off x="3492674" y="5012755"/>
              <a:ext cx="431800" cy="777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ru-RU" sz="4500" dirty="0">
                  <a:latin typeface="Monotype Corsiva" pitchFamily="66" charset="0"/>
                  <a:hlinkClick r:id="rId6" action="ppaction://hlinksldjump"/>
                </a:rPr>
                <a:t>8</a:t>
              </a:r>
              <a:endParaRPr lang="ru-RU" sz="4500" dirty="0">
                <a:latin typeface="Monotype Corsiva" pitchFamily="66" charset="0"/>
              </a:endParaRPr>
            </a:p>
          </p:txBody>
        </p:sp>
      </p:grpSp>
      <p:grpSp>
        <p:nvGrpSpPr>
          <p:cNvPr id="38" name="Группа 37"/>
          <p:cNvGrpSpPr/>
          <p:nvPr/>
        </p:nvGrpSpPr>
        <p:grpSpPr>
          <a:xfrm>
            <a:off x="2483768" y="3717032"/>
            <a:ext cx="1828800" cy="1514475"/>
            <a:chOff x="6877050" y="4941888"/>
            <a:chExt cx="1828800" cy="1514475"/>
          </a:xfrm>
        </p:grpSpPr>
        <p:pic>
          <p:nvPicPr>
            <p:cNvPr id="6157" name="Picture 14"/>
            <p:cNvPicPr>
              <a:picLocks noChangeAspect="1" noChangeArrowheads="1"/>
            </p:cNvPicPr>
            <p:nvPr/>
          </p:nvPicPr>
          <p:blipFill>
            <a:blip r:embed="rId3" cstate="screen"/>
            <a:srcRect/>
            <a:stretch>
              <a:fillRect/>
            </a:stretch>
          </p:blipFill>
          <p:spPr bwMode="auto">
            <a:xfrm>
              <a:off x="6877050" y="4941888"/>
              <a:ext cx="1828800" cy="1514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167" name="Text Box 52"/>
            <p:cNvSpPr txBox="1">
              <a:spLocks noChangeArrowheads="1"/>
            </p:cNvSpPr>
            <p:nvPr/>
          </p:nvSpPr>
          <p:spPr bwMode="auto">
            <a:xfrm>
              <a:off x="7597130" y="5373936"/>
              <a:ext cx="719137" cy="777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ru-RU" sz="4500" dirty="0">
                  <a:latin typeface="Monotype Corsiva" pitchFamily="66" charset="0"/>
                  <a:hlinkClick r:id="rId7" action="ppaction://hlinksldjump"/>
                </a:rPr>
                <a:t>10</a:t>
              </a:r>
              <a:endParaRPr lang="ru-RU" sz="4500" dirty="0">
                <a:latin typeface="Monotype Corsiva" pitchFamily="66" charset="0"/>
              </a:endParaRPr>
            </a:p>
          </p:txBody>
        </p:sp>
      </p:grpSp>
      <p:sp>
        <p:nvSpPr>
          <p:cNvPr id="26" name="Заголовок 2"/>
          <p:cNvSpPr>
            <a:spLocks noGrp="1"/>
          </p:cNvSpPr>
          <p:nvPr>
            <p:ph type="title"/>
          </p:nvPr>
        </p:nvSpPr>
        <p:spPr>
          <a:xfrm>
            <a:off x="179512" y="-99392"/>
            <a:ext cx="352839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Второ</a:t>
            </a:r>
            <a:r>
              <a:rPr lang="ru-RU" sz="4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й гейм: </a:t>
            </a:r>
          </a:p>
        </p:txBody>
      </p:sp>
      <p:sp>
        <p:nvSpPr>
          <p:cNvPr id="27" name="Прямоугольник 26"/>
          <p:cNvSpPr/>
          <p:nvPr/>
        </p:nvSpPr>
        <p:spPr>
          <a:xfrm>
            <a:off x="3654933" y="-99392"/>
            <a:ext cx="5489067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u="sng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«Заморочки из бочки»</a:t>
            </a:r>
            <a:endParaRPr lang="ru-RU" sz="4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43" name="Picture 14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4788024" y="5343525"/>
            <a:ext cx="1828800" cy="151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" name="Picture 14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6948264" y="5343525"/>
            <a:ext cx="1828800" cy="151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66" name="Группа 65"/>
          <p:cNvGrpSpPr/>
          <p:nvPr/>
        </p:nvGrpSpPr>
        <p:grpSpPr>
          <a:xfrm>
            <a:off x="4788024" y="3717032"/>
            <a:ext cx="1828800" cy="1514475"/>
            <a:chOff x="4788024" y="3717032"/>
            <a:chExt cx="1828800" cy="1514475"/>
          </a:xfrm>
        </p:grpSpPr>
        <p:pic>
          <p:nvPicPr>
            <p:cNvPr id="39" name="Picture 14"/>
            <p:cNvPicPr>
              <a:picLocks noChangeAspect="1" noChangeArrowheads="1"/>
            </p:cNvPicPr>
            <p:nvPr/>
          </p:nvPicPr>
          <p:blipFill>
            <a:blip r:embed="rId3" cstate="screen"/>
            <a:srcRect/>
            <a:stretch>
              <a:fillRect/>
            </a:stretch>
          </p:blipFill>
          <p:spPr bwMode="auto">
            <a:xfrm>
              <a:off x="4788024" y="3717032"/>
              <a:ext cx="1828800" cy="1514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5" name="Text Box 52"/>
            <p:cNvSpPr txBox="1">
              <a:spLocks noChangeArrowheads="1"/>
            </p:cNvSpPr>
            <p:nvPr/>
          </p:nvSpPr>
          <p:spPr bwMode="auto">
            <a:xfrm>
              <a:off x="5508104" y="4149080"/>
              <a:ext cx="719137" cy="777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ru-RU" sz="4500" dirty="0" smtClean="0">
                  <a:latin typeface="Monotype Corsiva" pitchFamily="66" charset="0"/>
                  <a:hlinkClick r:id="rId8" action="ppaction://hlinksldjump"/>
                </a:rPr>
                <a:t>11</a:t>
              </a:r>
              <a:endParaRPr lang="ru-RU" sz="4500" dirty="0">
                <a:latin typeface="Monotype Corsiva" pitchFamily="66" charset="0"/>
              </a:endParaRPr>
            </a:p>
          </p:txBody>
        </p:sp>
      </p:grpSp>
      <p:grpSp>
        <p:nvGrpSpPr>
          <p:cNvPr id="64" name="Группа 63"/>
          <p:cNvGrpSpPr/>
          <p:nvPr/>
        </p:nvGrpSpPr>
        <p:grpSpPr>
          <a:xfrm>
            <a:off x="6948264" y="3717032"/>
            <a:ext cx="1828800" cy="1514475"/>
            <a:chOff x="6948264" y="3717032"/>
            <a:chExt cx="1828800" cy="1514475"/>
          </a:xfrm>
        </p:grpSpPr>
        <p:pic>
          <p:nvPicPr>
            <p:cNvPr id="40" name="Picture 14"/>
            <p:cNvPicPr>
              <a:picLocks noChangeAspect="1" noChangeArrowheads="1"/>
            </p:cNvPicPr>
            <p:nvPr/>
          </p:nvPicPr>
          <p:blipFill>
            <a:blip r:embed="rId3" cstate="screen"/>
            <a:srcRect/>
            <a:stretch>
              <a:fillRect/>
            </a:stretch>
          </p:blipFill>
          <p:spPr bwMode="auto">
            <a:xfrm>
              <a:off x="6948264" y="3717032"/>
              <a:ext cx="1828800" cy="1514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6" name="Text Box 52"/>
            <p:cNvSpPr txBox="1">
              <a:spLocks noChangeArrowheads="1"/>
            </p:cNvSpPr>
            <p:nvPr/>
          </p:nvSpPr>
          <p:spPr bwMode="auto">
            <a:xfrm>
              <a:off x="7668344" y="4149080"/>
              <a:ext cx="719137" cy="777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ru-RU" sz="4500" dirty="0" smtClean="0">
                  <a:latin typeface="Monotype Corsiva" pitchFamily="66" charset="0"/>
                  <a:hlinkClick r:id="rId9" action="ppaction://hlinksldjump"/>
                </a:rPr>
                <a:t>12</a:t>
              </a:r>
              <a:endParaRPr lang="ru-RU" sz="4500" dirty="0">
                <a:latin typeface="Monotype Corsiva" pitchFamily="66" charset="0"/>
              </a:endParaRPr>
            </a:p>
          </p:txBody>
        </p:sp>
      </p:grpSp>
      <p:grpSp>
        <p:nvGrpSpPr>
          <p:cNvPr id="67" name="Группа 66"/>
          <p:cNvGrpSpPr/>
          <p:nvPr/>
        </p:nvGrpSpPr>
        <p:grpSpPr>
          <a:xfrm>
            <a:off x="251520" y="5343525"/>
            <a:ext cx="1828800" cy="1514475"/>
            <a:chOff x="251520" y="5343525"/>
            <a:chExt cx="1828800" cy="1514475"/>
          </a:xfrm>
        </p:grpSpPr>
        <p:pic>
          <p:nvPicPr>
            <p:cNvPr id="41" name="Picture 14"/>
            <p:cNvPicPr>
              <a:picLocks noChangeAspect="1" noChangeArrowheads="1"/>
            </p:cNvPicPr>
            <p:nvPr/>
          </p:nvPicPr>
          <p:blipFill>
            <a:blip r:embed="rId3" cstate="screen"/>
            <a:srcRect/>
            <a:stretch>
              <a:fillRect/>
            </a:stretch>
          </p:blipFill>
          <p:spPr bwMode="auto">
            <a:xfrm>
              <a:off x="251520" y="5343525"/>
              <a:ext cx="1828800" cy="1514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7" name="Text Box 52"/>
            <p:cNvSpPr txBox="1">
              <a:spLocks noChangeArrowheads="1"/>
            </p:cNvSpPr>
            <p:nvPr/>
          </p:nvSpPr>
          <p:spPr bwMode="auto">
            <a:xfrm>
              <a:off x="971600" y="5733256"/>
              <a:ext cx="719137" cy="777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ru-RU" sz="4500" dirty="0" smtClean="0">
                  <a:latin typeface="Monotype Corsiva" pitchFamily="66" charset="0"/>
                  <a:hlinkClick r:id="rId10" action="ppaction://hlinksldjump"/>
                </a:rPr>
                <a:t>13</a:t>
              </a:r>
              <a:endParaRPr lang="ru-RU" sz="4500" dirty="0">
                <a:latin typeface="Monotype Corsiva" pitchFamily="66" charset="0"/>
              </a:endParaRPr>
            </a:p>
          </p:txBody>
        </p:sp>
      </p:grpSp>
      <p:sp>
        <p:nvSpPr>
          <p:cNvPr id="49" name="Text Box 52"/>
          <p:cNvSpPr txBox="1">
            <a:spLocks noChangeArrowheads="1"/>
          </p:cNvSpPr>
          <p:nvPr/>
        </p:nvSpPr>
        <p:spPr bwMode="auto">
          <a:xfrm>
            <a:off x="5508104" y="5733256"/>
            <a:ext cx="719137" cy="7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ru-RU" sz="4500" dirty="0" smtClean="0">
                <a:latin typeface="Monotype Corsiva" pitchFamily="66" charset="0"/>
                <a:hlinkClick r:id="rId11" action="ppaction://hlinksldjump"/>
              </a:rPr>
              <a:t>15</a:t>
            </a:r>
            <a:endParaRPr lang="ru-RU" sz="4500" dirty="0">
              <a:latin typeface="Monotype Corsiva" pitchFamily="66" charset="0"/>
            </a:endParaRPr>
          </a:p>
        </p:txBody>
      </p:sp>
      <p:sp>
        <p:nvSpPr>
          <p:cNvPr id="50" name="Text Box 52"/>
          <p:cNvSpPr txBox="1">
            <a:spLocks noChangeArrowheads="1"/>
          </p:cNvSpPr>
          <p:nvPr/>
        </p:nvSpPr>
        <p:spPr bwMode="auto">
          <a:xfrm>
            <a:off x="7668344" y="5733256"/>
            <a:ext cx="719137" cy="7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ru-RU" sz="4500" dirty="0" smtClean="0">
                <a:latin typeface="Monotype Corsiva" pitchFamily="66" charset="0"/>
                <a:hlinkClick r:id="rId12" action="ppaction://hlinksldjump"/>
              </a:rPr>
              <a:t>16</a:t>
            </a:r>
            <a:endParaRPr lang="ru-RU" sz="4500" dirty="0">
              <a:latin typeface="Monotype Corsiva" pitchFamily="66" charset="0"/>
            </a:endParaRPr>
          </a:p>
        </p:txBody>
      </p:sp>
      <p:grpSp>
        <p:nvGrpSpPr>
          <p:cNvPr id="52" name="Группа 51"/>
          <p:cNvGrpSpPr/>
          <p:nvPr/>
        </p:nvGrpSpPr>
        <p:grpSpPr>
          <a:xfrm>
            <a:off x="2483768" y="548680"/>
            <a:ext cx="1828800" cy="1514475"/>
            <a:chOff x="2483768" y="548680"/>
            <a:chExt cx="1828800" cy="1514475"/>
          </a:xfrm>
        </p:grpSpPr>
        <p:pic>
          <p:nvPicPr>
            <p:cNvPr id="6149" name="Picture 12">
              <a:hlinkClick r:id="rId13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3" cstate="screen"/>
            <a:srcRect/>
            <a:stretch>
              <a:fillRect/>
            </a:stretch>
          </p:blipFill>
          <p:spPr bwMode="auto">
            <a:xfrm>
              <a:off x="2483768" y="548680"/>
              <a:ext cx="1828800" cy="1514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1" name="Text Box 43"/>
            <p:cNvSpPr txBox="1">
              <a:spLocks noChangeArrowheads="1"/>
            </p:cNvSpPr>
            <p:nvPr/>
          </p:nvSpPr>
          <p:spPr bwMode="auto">
            <a:xfrm>
              <a:off x="3275856" y="980728"/>
              <a:ext cx="433387" cy="777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  <a:defRPr/>
              </a:pPr>
              <a:r>
                <a:rPr lang="ru-RU" sz="4500" b="1" dirty="0" smtClean="0">
                  <a:effectLst>
                    <a:outerShdw blurRad="38100" dist="38100" dir="2700000" algn="tl">
                      <a:srgbClr val="C0C0C0"/>
                    </a:outerShdw>
                  </a:effectLst>
                  <a:latin typeface="Monotype Corsiva" pitchFamily="66" charset="0"/>
                  <a:hlinkClick r:id="rId13" action="ppaction://hlinksldjump"/>
                </a:rPr>
                <a:t>2</a:t>
              </a:r>
              <a:endParaRPr lang="ru-RU" sz="45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Monotype Corsiva" pitchFamily="66" charset="0"/>
              </a:endParaRPr>
            </a:p>
          </p:txBody>
        </p:sp>
      </p:grpSp>
      <p:grpSp>
        <p:nvGrpSpPr>
          <p:cNvPr id="60" name="Группа 59"/>
          <p:cNvGrpSpPr/>
          <p:nvPr/>
        </p:nvGrpSpPr>
        <p:grpSpPr>
          <a:xfrm>
            <a:off x="4788024" y="548680"/>
            <a:ext cx="1828800" cy="1514475"/>
            <a:chOff x="4788024" y="548680"/>
            <a:chExt cx="1828800" cy="1514475"/>
          </a:xfrm>
        </p:grpSpPr>
        <p:pic>
          <p:nvPicPr>
            <p:cNvPr id="6150" name="Picture 13"/>
            <p:cNvPicPr>
              <a:picLocks noChangeAspect="1" noChangeArrowheads="1"/>
            </p:cNvPicPr>
            <p:nvPr/>
          </p:nvPicPr>
          <p:blipFill>
            <a:blip r:embed="rId3" cstate="screen"/>
            <a:srcRect/>
            <a:stretch>
              <a:fillRect/>
            </a:stretch>
          </p:blipFill>
          <p:spPr bwMode="auto">
            <a:xfrm>
              <a:off x="4788024" y="548680"/>
              <a:ext cx="1828800" cy="1514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3" name="Прямоугольник 52"/>
            <p:cNvSpPr/>
            <p:nvPr/>
          </p:nvSpPr>
          <p:spPr>
            <a:xfrm>
              <a:off x="5652120" y="980728"/>
              <a:ext cx="439544" cy="7848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ru-RU" sz="4500" b="1" dirty="0" smtClean="0">
                  <a:effectLst>
                    <a:outerShdw blurRad="38100" dist="38100" dir="2700000" algn="tl">
                      <a:srgbClr val="C0C0C0"/>
                    </a:outerShdw>
                  </a:effectLst>
                  <a:latin typeface="Monotype Corsiva" pitchFamily="66" charset="0"/>
                  <a:hlinkClick r:id="rId14" action="ppaction://hlinksldjump"/>
                </a:rPr>
                <a:t>3</a:t>
              </a:r>
              <a:endParaRPr lang="ru-RU" sz="45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Monotype Corsiva" pitchFamily="66" charset="0"/>
              </a:endParaRPr>
            </a:p>
          </p:txBody>
        </p:sp>
      </p:grpSp>
      <p:grpSp>
        <p:nvGrpSpPr>
          <p:cNvPr id="61" name="Группа 60"/>
          <p:cNvGrpSpPr/>
          <p:nvPr/>
        </p:nvGrpSpPr>
        <p:grpSpPr>
          <a:xfrm>
            <a:off x="6948264" y="548680"/>
            <a:ext cx="1828800" cy="1514475"/>
            <a:chOff x="6948264" y="548680"/>
            <a:chExt cx="1828800" cy="1514475"/>
          </a:xfrm>
        </p:grpSpPr>
        <p:pic>
          <p:nvPicPr>
            <p:cNvPr id="6151" name="Picture 16"/>
            <p:cNvPicPr>
              <a:picLocks noChangeAspect="1" noChangeArrowheads="1"/>
            </p:cNvPicPr>
            <p:nvPr/>
          </p:nvPicPr>
          <p:blipFill>
            <a:blip r:embed="rId3" cstate="screen"/>
            <a:srcRect/>
            <a:stretch>
              <a:fillRect/>
            </a:stretch>
          </p:blipFill>
          <p:spPr bwMode="auto">
            <a:xfrm>
              <a:off x="6948264" y="548680"/>
              <a:ext cx="1828800" cy="1514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4" name="Прямоугольник 53"/>
            <p:cNvSpPr/>
            <p:nvPr/>
          </p:nvSpPr>
          <p:spPr>
            <a:xfrm>
              <a:off x="7812360" y="980728"/>
              <a:ext cx="439544" cy="7848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ru-RU" sz="4500" b="1" dirty="0" smtClean="0">
                  <a:effectLst>
                    <a:outerShdw blurRad="38100" dist="38100" dir="2700000" algn="tl">
                      <a:srgbClr val="C0C0C0"/>
                    </a:outerShdw>
                  </a:effectLst>
                  <a:latin typeface="Monotype Corsiva" pitchFamily="66" charset="0"/>
                  <a:hlinkClick r:id="rId15" action="ppaction://hlinksldjump"/>
                </a:rPr>
                <a:t>4</a:t>
              </a:r>
              <a:endParaRPr lang="ru-RU" sz="45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Monotype Corsiva" pitchFamily="66" charset="0"/>
              </a:endParaRPr>
            </a:p>
          </p:txBody>
        </p:sp>
      </p:grpSp>
      <p:grpSp>
        <p:nvGrpSpPr>
          <p:cNvPr id="59" name="Группа 58"/>
          <p:cNvGrpSpPr/>
          <p:nvPr/>
        </p:nvGrpSpPr>
        <p:grpSpPr>
          <a:xfrm>
            <a:off x="251520" y="2132856"/>
            <a:ext cx="1828800" cy="1514475"/>
            <a:chOff x="251520" y="2132856"/>
            <a:chExt cx="1828800" cy="1514475"/>
          </a:xfrm>
        </p:grpSpPr>
        <p:pic>
          <p:nvPicPr>
            <p:cNvPr id="6152" name="Picture 17"/>
            <p:cNvPicPr>
              <a:picLocks noChangeAspect="1" noChangeArrowheads="1"/>
            </p:cNvPicPr>
            <p:nvPr/>
          </p:nvPicPr>
          <p:blipFill>
            <a:blip r:embed="rId3" cstate="screen"/>
            <a:srcRect/>
            <a:stretch>
              <a:fillRect/>
            </a:stretch>
          </p:blipFill>
          <p:spPr bwMode="auto">
            <a:xfrm>
              <a:off x="251520" y="2132856"/>
              <a:ext cx="1828800" cy="1514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5" name="Text Box 43">
              <a:hlinkClick r:id="rId16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115616" y="2564904"/>
              <a:ext cx="361379" cy="7848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l">
                <a:spcBef>
                  <a:spcPct val="50000"/>
                </a:spcBef>
                <a:defRPr/>
              </a:pPr>
              <a:r>
                <a:rPr lang="ru-RU" sz="4500" b="1" dirty="0" smtClean="0">
                  <a:effectLst>
                    <a:outerShdw blurRad="38100" dist="38100" dir="2700000" algn="tl">
                      <a:srgbClr val="C0C0C0"/>
                    </a:outerShdw>
                  </a:effectLst>
                  <a:latin typeface="Monotype Corsiva" pitchFamily="66" charset="0"/>
                  <a:hlinkClick r:id="rId16" action="ppaction://hlinksldjump"/>
                </a:rPr>
                <a:t>5</a:t>
              </a:r>
              <a:endParaRPr lang="ru-RU" sz="45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Monotype Corsiva" pitchFamily="66" charset="0"/>
              </a:endParaRPr>
            </a:p>
          </p:txBody>
        </p:sp>
      </p:grpSp>
      <p:sp>
        <p:nvSpPr>
          <p:cNvPr id="56" name="Стрелка вверх 55">
            <a:hlinkClick r:id="rId17" action="ppaction://hlinksldjump"/>
          </p:cNvPr>
          <p:cNvSpPr/>
          <p:nvPr/>
        </p:nvSpPr>
        <p:spPr>
          <a:xfrm>
            <a:off x="8495928" y="6137920"/>
            <a:ext cx="648072" cy="72008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3" name="Picture 5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4788024" y="2132856"/>
            <a:ext cx="1828800" cy="151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5" name="Прямоугольник 64"/>
          <p:cNvSpPr/>
          <p:nvPr/>
        </p:nvSpPr>
        <p:spPr>
          <a:xfrm>
            <a:off x="5652120" y="2564904"/>
            <a:ext cx="439544" cy="7848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45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Monotype Corsiva" pitchFamily="66" charset="0"/>
                <a:hlinkClick r:id="rId18" action="ppaction://hlinksldjump"/>
              </a:rPr>
              <a:t>7</a:t>
            </a:r>
            <a:endParaRPr lang="ru-RU" sz="4500" b="1" dirty="0">
              <a:effectLst>
                <a:outerShdw blurRad="38100" dist="38100" dir="2700000" algn="tl">
                  <a:srgbClr val="C0C0C0"/>
                </a:outerShdw>
              </a:effectLst>
              <a:latin typeface="Monotype Corsiva" pitchFamily="66" charset="0"/>
            </a:endParaRPr>
          </a:p>
        </p:txBody>
      </p:sp>
      <p:grpSp>
        <p:nvGrpSpPr>
          <p:cNvPr id="62" name="Группа 61"/>
          <p:cNvGrpSpPr/>
          <p:nvPr/>
        </p:nvGrpSpPr>
        <p:grpSpPr>
          <a:xfrm>
            <a:off x="251520" y="3717032"/>
            <a:ext cx="1828800" cy="1514475"/>
            <a:chOff x="251520" y="3717032"/>
            <a:chExt cx="1828800" cy="1514475"/>
          </a:xfrm>
        </p:grpSpPr>
        <p:pic>
          <p:nvPicPr>
            <p:cNvPr id="6156" name="Picture 19"/>
            <p:cNvPicPr>
              <a:picLocks noChangeAspect="1" noChangeArrowheads="1"/>
            </p:cNvPicPr>
            <p:nvPr/>
          </p:nvPicPr>
          <p:blipFill>
            <a:blip r:embed="rId3" cstate="screen"/>
            <a:srcRect/>
            <a:stretch>
              <a:fillRect/>
            </a:stretch>
          </p:blipFill>
          <p:spPr bwMode="auto">
            <a:xfrm>
              <a:off x="251520" y="3717032"/>
              <a:ext cx="1828800" cy="1514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8" name="Прямоугольник 57"/>
            <p:cNvSpPr/>
            <p:nvPr/>
          </p:nvSpPr>
          <p:spPr>
            <a:xfrm>
              <a:off x="1115616" y="4221088"/>
              <a:ext cx="439544" cy="7848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ru-RU" sz="4500" b="1" dirty="0" smtClean="0">
                  <a:effectLst>
                    <a:outerShdw blurRad="38100" dist="38100" dir="2700000" algn="tl">
                      <a:srgbClr val="C0C0C0"/>
                    </a:outerShdw>
                  </a:effectLst>
                  <a:latin typeface="Monotype Corsiva" pitchFamily="66" charset="0"/>
                  <a:hlinkClick r:id="rId19" action="ppaction://hlinksldjump"/>
                </a:rPr>
                <a:t>9</a:t>
              </a:r>
              <a:endParaRPr lang="ru-RU" sz="45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Monotype Corsiva" pitchFamily="66" charset="0"/>
              </a:endParaRPr>
            </a:p>
          </p:txBody>
        </p:sp>
      </p:grpSp>
      <p:grpSp>
        <p:nvGrpSpPr>
          <p:cNvPr id="70" name="Группа 69"/>
          <p:cNvGrpSpPr/>
          <p:nvPr/>
        </p:nvGrpSpPr>
        <p:grpSpPr>
          <a:xfrm>
            <a:off x="2483768" y="5343525"/>
            <a:ext cx="1828800" cy="1514475"/>
            <a:chOff x="2483768" y="5343525"/>
            <a:chExt cx="1828800" cy="1514475"/>
          </a:xfrm>
        </p:grpSpPr>
        <p:pic>
          <p:nvPicPr>
            <p:cNvPr id="42" name="Picture 14"/>
            <p:cNvPicPr>
              <a:picLocks noChangeAspect="1" noChangeArrowheads="1"/>
            </p:cNvPicPr>
            <p:nvPr/>
          </p:nvPicPr>
          <p:blipFill>
            <a:blip r:embed="rId3" cstate="screen"/>
            <a:srcRect/>
            <a:stretch>
              <a:fillRect/>
            </a:stretch>
          </p:blipFill>
          <p:spPr bwMode="auto">
            <a:xfrm>
              <a:off x="2483768" y="5343525"/>
              <a:ext cx="1828800" cy="1514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9" name="Text Box 52"/>
            <p:cNvSpPr txBox="1">
              <a:spLocks noChangeArrowheads="1"/>
            </p:cNvSpPr>
            <p:nvPr/>
          </p:nvSpPr>
          <p:spPr bwMode="auto">
            <a:xfrm>
              <a:off x="3203848" y="5805264"/>
              <a:ext cx="719137" cy="777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ru-RU" sz="4500" dirty="0" smtClean="0">
                  <a:latin typeface="Monotype Corsiva" pitchFamily="66" charset="0"/>
                  <a:hlinkClick r:id="rId20" action="ppaction://hlinksldjump"/>
                </a:rPr>
                <a:t>14</a:t>
              </a:r>
              <a:endParaRPr lang="ru-RU" sz="4500" dirty="0">
                <a:latin typeface="Monotype Corsiva" pitchFamily="66" charset="0"/>
              </a:endParaRPr>
            </a:p>
          </p:txBody>
        </p:sp>
      </p:grpSp>
      <p:sp>
        <p:nvSpPr>
          <p:cNvPr id="57" name="Номер слайда 56"/>
          <p:cNvSpPr>
            <a:spLocks noGrp="1"/>
          </p:cNvSpPr>
          <p:nvPr>
            <p:ph type="sldNum" sz="quarter" idx="12"/>
          </p:nvPr>
        </p:nvSpPr>
        <p:spPr>
          <a:xfrm>
            <a:off x="8532440" y="6492875"/>
            <a:ext cx="477416" cy="365125"/>
          </a:xfrm>
        </p:spPr>
        <p:txBody>
          <a:bodyPr/>
          <a:lstStyle/>
          <a:p>
            <a:fld id="{B19B0651-EE4F-4900-A07F-96A6BFA9D0F0}" type="slidenum">
              <a:rPr lang="ru-RU" smtClean="0">
                <a:solidFill>
                  <a:schemeClr val="tx1"/>
                </a:solidFill>
              </a:rPr>
              <a:pPr/>
              <a:t>15</a:t>
            </a:fld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68" name="Стрелка вниз 67">
            <a:hlinkClick r:id="rId21" action="ppaction://hlinksldjump"/>
          </p:cNvPr>
          <p:cNvSpPr/>
          <p:nvPr/>
        </p:nvSpPr>
        <p:spPr>
          <a:xfrm>
            <a:off x="8676456" y="5157192"/>
            <a:ext cx="467544" cy="72008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ctrTitle"/>
          </p:nvPr>
        </p:nvSpPr>
        <p:spPr>
          <a:xfrm>
            <a:off x="395536" y="116632"/>
            <a:ext cx="8134672" cy="1874639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Бременские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уличные музыканты» - это английская или немецкая сказка?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1979712" y="2060848"/>
            <a:ext cx="5238750" cy="391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3491880" y="6021288"/>
            <a:ext cx="231678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немецкая</a:t>
            </a:r>
            <a:endParaRPr lang="ru-RU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трелка вверх 9">
            <a:hlinkClick r:id="rId4" action="ppaction://hlinksldjump"/>
          </p:cNvPr>
          <p:cNvSpPr/>
          <p:nvPr/>
        </p:nvSpPr>
        <p:spPr>
          <a:xfrm>
            <a:off x="8244408" y="5949280"/>
            <a:ext cx="576064" cy="648072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244408" y="6309320"/>
            <a:ext cx="442392" cy="365125"/>
          </a:xfrm>
        </p:spPr>
        <p:txBody>
          <a:bodyPr/>
          <a:lstStyle/>
          <a:p>
            <a:fld id="{B19B0651-EE4F-4900-A07F-96A6BFA9D0F0}" type="slidenum">
              <a:rPr lang="ru-RU" smtClean="0">
                <a:solidFill>
                  <a:schemeClr val="tx1"/>
                </a:solidFill>
              </a:rPr>
              <a:pPr/>
              <a:t>16</a:t>
            </a:fld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755576" y="0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«Джек и бобовый стебель» - это английская или немецкая сказка?</a:t>
            </a:r>
            <a:endParaRPr lang="ru-RU" dirty="0"/>
          </a:p>
        </p:txBody>
      </p:sp>
      <p:pic>
        <p:nvPicPr>
          <p:cNvPr id="18433" name="Picture 1"/>
          <p:cNvPicPr>
            <a:picLocks noChangeAspect="1" noChangeArrowheads="1"/>
          </p:cNvPicPr>
          <p:nvPr/>
        </p:nvPicPr>
        <p:blipFill>
          <a:blip r:embed="rId3" cstate="screen"/>
          <a:srcRect b="5310"/>
          <a:stretch>
            <a:fillRect/>
          </a:stretch>
        </p:blipFill>
        <p:spPr bwMode="auto">
          <a:xfrm>
            <a:off x="2987824" y="1340768"/>
            <a:ext cx="3333750" cy="4464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3203848" y="5877272"/>
            <a:ext cx="273799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английская</a:t>
            </a:r>
            <a:endParaRPr lang="ru-RU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трелка вверх 5">
            <a:hlinkClick r:id="rId4" action="ppaction://hlinksldjump"/>
          </p:cNvPr>
          <p:cNvSpPr/>
          <p:nvPr/>
        </p:nvSpPr>
        <p:spPr>
          <a:xfrm>
            <a:off x="8244408" y="5949280"/>
            <a:ext cx="576064" cy="648072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44408" y="6356350"/>
            <a:ext cx="442392" cy="365125"/>
          </a:xfrm>
        </p:spPr>
        <p:txBody>
          <a:bodyPr/>
          <a:lstStyle/>
          <a:p>
            <a:fld id="{B19B0651-EE4F-4900-A07F-96A6BFA9D0F0}" type="slidenum">
              <a:rPr lang="ru-RU" smtClean="0">
                <a:solidFill>
                  <a:schemeClr val="tx1"/>
                </a:solidFill>
              </a:rPr>
              <a:pPr/>
              <a:t>17</a:t>
            </a:fld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755576" y="116632"/>
            <a:ext cx="7772400" cy="1470025"/>
          </a:xfrm>
        </p:spPr>
        <p:txBody>
          <a:bodyPr>
            <a:normAutofit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Кто автор сказки «Белоснежка и семь гномов»?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2123728" y="1844824"/>
            <a:ext cx="5086350" cy="3171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3203848" y="5301208"/>
            <a:ext cx="323691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Братья Грим</a:t>
            </a:r>
            <a:endParaRPr lang="ru-RU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трелка вверх 5">
            <a:hlinkClick r:id="rId4" action="ppaction://hlinksldjump"/>
          </p:cNvPr>
          <p:cNvSpPr/>
          <p:nvPr/>
        </p:nvSpPr>
        <p:spPr>
          <a:xfrm>
            <a:off x="8244408" y="5949280"/>
            <a:ext cx="576064" cy="648072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316416" y="6356350"/>
            <a:ext cx="370384" cy="365125"/>
          </a:xfrm>
        </p:spPr>
        <p:txBody>
          <a:bodyPr/>
          <a:lstStyle/>
          <a:p>
            <a:fld id="{B19B0651-EE4F-4900-A07F-96A6BFA9D0F0}" type="slidenum">
              <a:rPr lang="ru-RU" smtClean="0">
                <a:solidFill>
                  <a:schemeClr val="tx1"/>
                </a:solidFill>
              </a:rPr>
              <a:pPr/>
              <a:t>18</a:t>
            </a:fld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683568" y="116632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Кто автор сказки </a:t>
            </a:r>
            <a:br>
              <a:rPr lang="ru-RU" sz="4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«Маугли. Последняя охота </a:t>
            </a: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Акелы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»?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трелка вверх 2">
            <a:hlinkClick r:id="rId3" action="ppaction://hlinksldjump"/>
          </p:cNvPr>
          <p:cNvSpPr/>
          <p:nvPr/>
        </p:nvSpPr>
        <p:spPr>
          <a:xfrm>
            <a:off x="8244408" y="5949280"/>
            <a:ext cx="576064" cy="648072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2555776" y="5877272"/>
            <a:ext cx="402110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Редьярд</a:t>
            </a:r>
            <a:r>
              <a:rPr lang="ru-RU" sz="40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Киплинг</a:t>
            </a:r>
            <a:endParaRPr lang="ru-RU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2339751" y="1484784"/>
            <a:ext cx="4794473" cy="43588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316416" y="6356350"/>
            <a:ext cx="370384" cy="365125"/>
          </a:xfrm>
        </p:spPr>
        <p:txBody>
          <a:bodyPr/>
          <a:lstStyle/>
          <a:p>
            <a:fld id="{B19B0651-EE4F-4900-A07F-96A6BFA9D0F0}" type="slidenum">
              <a:rPr lang="ru-RU" smtClean="0">
                <a:solidFill>
                  <a:schemeClr val="tx1"/>
                </a:solidFill>
              </a:rPr>
              <a:pPr/>
              <a:t>19</a:t>
            </a:fld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Text Box 4"/>
          <p:cNvSpPr txBox="1">
            <a:spLocks noChangeArrowheads="1"/>
          </p:cNvSpPr>
          <p:nvPr/>
        </p:nvSpPr>
        <p:spPr bwMode="auto">
          <a:xfrm>
            <a:off x="107504" y="692696"/>
            <a:ext cx="8857108" cy="61247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/>
            <a:r>
              <a:rPr lang="ru-RU" sz="2800" dirty="0">
                <a:solidFill>
                  <a:srgbClr val="0066FF"/>
                </a:solidFill>
                <a:latin typeface="Times New Roman" pitchFamily="18" charset="0"/>
                <a:cs typeface="Times New Roman" pitchFamily="18" charset="0"/>
              </a:rPr>
              <a:t>1 гейм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«Дальше, дальше…»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( Время на обдумывание не даётся, за правильный ответ – </a:t>
            </a:r>
            <a:r>
              <a:rPr lang="ru-RU" sz="2800" u="sng" dirty="0">
                <a:latin typeface="Times New Roman" pitchFamily="18" charset="0"/>
                <a:cs typeface="Times New Roman" pitchFamily="18" charset="0"/>
              </a:rPr>
              <a:t>1 балл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, общее время не более 2 минут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.)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ru-RU" sz="2800" dirty="0">
                <a:solidFill>
                  <a:srgbClr val="0066FF"/>
                </a:solidFill>
                <a:latin typeface="Times New Roman" pitchFamily="18" charset="0"/>
                <a:cs typeface="Times New Roman" pitchFamily="18" charset="0"/>
              </a:rPr>
              <a:t>2 гейм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«Заморочки из бочки»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(каждый игрок выбирает свой бочонок, и команда коллективно отвечает на эти вопросы за правильный ответ - </a:t>
            </a:r>
            <a:r>
              <a:rPr lang="ru-RU" sz="2800" u="sng" dirty="0">
                <a:latin typeface="Times New Roman" pitchFamily="18" charset="0"/>
                <a:cs typeface="Times New Roman" pitchFamily="18" charset="0"/>
              </a:rPr>
              <a:t>2 балла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).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ru-RU" sz="2800" dirty="0">
                <a:solidFill>
                  <a:srgbClr val="0066FF"/>
                </a:solidFill>
                <a:latin typeface="Times New Roman" pitchFamily="18" charset="0"/>
                <a:cs typeface="Times New Roman" pitchFamily="18" charset="0"/>
              </a:rPr>
              <a:t>3 гейм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«Ты мне – я тебе»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(игроки обмениваются заданиями, которые они  приготовили заранее, другой команде, правильный ответ оценивается в  - </a:t>
            </a:r>
            <a:r>
              <a:rPr lang="ru-RU" sz="2800" u="sng" dirty="0">
                <a:latin typeface="Times New Roman" pitchFamily="18" charset="0"/>
                <a:cs typeface="Times New Roman" pitchFamily="18" charset="0"/>
              </a:rPr>
              <a:t>5 баллов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).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>
                <a:solidFill>
                  <a:srgbClr val="0066FF"/>
                </a:solidFill>
                <a:latin typeface="Times New Roman" pitchFamily="18" charset="0"/>
                <a:cs typeface="Times New Roman" pitchFamily="18" charset="0"/>
              </a:rPr>
              <a:t>4 гейм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«Тёмная лошадка»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(задаются вопросы, чья команда вперёд поднимет руку, за правильный ответ получает – </a:t>
            </a:r>
            <a:r>
              <a:rPr lang="ru-RU" sz="2800" u="sng" dirty="0" smtClean="0">
                <a:latin typeface="Times New Roman" pitchFamily="18" charset="0"/>
                <a:cs typeface="Times New Roman" pitchFamily="18" charset="0"/>
              </a:rPr>
              <a:t>по 1 баллу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).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ru-RU" sz="2800" dirty="0">
                <a:solidFill>
                  <a:srgbClr val="0066FF"/>
                </a:solidFill>
                <a:latin typeface="Times New Roman" pitchFamily="18" charset="0"/>
                <a:cs typeface="Times New Roman" pitchFamily="18" charset="0"/>
              </a:rPr>
              <a:t>5 гейм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«Гонка за лидером»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(5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вопросов, время на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обдумывание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не даётся, за правильный ответ – </a:t>
            </a:r>
            <a:r>
              <a:rPr lang="ru-RU" sz="2800" u="sng" dirty="0">
                <a:latin typeface="Times New Roman" pitchFamily="18" charset="0"/>
                <a:cs typeface="Times New Roman" pitchFamily="18" charset="0"/>
              </a:rPr>
              <a:t>1 балл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).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843808" y="0"/>
            <a:ext cx="3884398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Правила игры: 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676456" y="6309320"/>
            <a:ext cx="261392" cy="365125"/>
          </a:xfrm>
        </p:spPr>
        <p:txBody>
          <a:bodyPr/>
          <a:lstStyle/>
          <a:p>
            <a:fld id="{B19B0651-EE4F-4900-A07F-96A6BFA9D0F0}" type="slidenum">
              <a:rPr lang="ru-RU" smtClean="0">
                <a:solidFill>
                  <a:schemeClr val="tx1"/>
                </a:solidFill>
              </a:rPr>
              <a:pPr/>
              <a:t>2</a:t>
            </a:fld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755576" y="116632"/>
            <a:ext cx="7772400" cy="1470025"/>
          </a:xfrm>
        </p:spPr>
        <p:txBody>
          <a:bodyPr>
            <a:normAutofit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Сколько лет пролежал Илья Муромец на печи? 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трелка вверх 2">
            <a:hlinkClick r:id="rId3" action="ppaction://hlinksldjump"/>
          </p:cNvPr>
          <p:cNvSpPr/>
          <p:nvPr/>
        </p:nvSpPr>
        <p:spPr>
          <a:xfrm>
            <a:off x="8244408" y="5949280"/>
            <a:ext cx="576064" cy="648072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2123728" y="1556792"/>
            <a:ext cx="4953000" cy="373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3779912" y="5517232"/>
            <a:ext cx="179215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33 года</a:t>
            </a:r>
            <a:endParaRPr lang="ru-RU" sz="40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316416" y="6356350"/>
            <a:ext cx="370384" cy="365125"/>
          </a:xfrm>
        </p:spPr>
        <p:txBody>
          <a:bodyPr/>
          <a:lstStyle/>
          <a:p>
            <a:fld id="{B19B0651-EE4F-4900-A07F-96A6BFA9D0F0}" type="slidenum">
              <a:rPr lang="ru-RU" smtClean="0">
                <a:solidFill>
                  <a:schemeClr val="tx1"/>
                </a:solidFill>
              </a:rPr>
              <a:pPr/>
              <a:t>20</a:t>
            </a:fld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899592" y="0"/>
            <a:ext cx="7772400" cy="1470025"/>
          </a:xfrm>
        </p:spPr>
        <p:txBody>
          <a:bodyPr>
            <a:normAutofit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Назовите трех русских </a:t>
            </a:r>
            <a:br>
              <a:rPr lang="ru-RU" sz="4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былинных богатырей.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трелка вверх 2">
            <a:hlinkClick r:id="rId3" action="ppaction://hlinksldjump"/>
          </p:cNvPr>
          <p:cNvSpPr/>
          <p:nvPr/>
        </p:nvSpPr>
        <p:spPr>
          <a:xfrm>
            <a:off x="8244408" y="5949280"/>
            <a:ext cx="576064" cy="648072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683568" y="5373216"/>
            <a:ext cx="770485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Добрыня Никитич, </a:t>
            </a:r>
          </a:p>
          <a:p>
            <a:pPr algn="ctr"/>
            <a:r>
              <a:rPr lang="ru-RU" sz="40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Илья Муромец, Алеша Попович</a:t>
            </a:r>
            <a:endParaRPr lang="ru-RU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1547664" y="1340768"/>
            <a:ext cx="6096000" cy="401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316416" y="6356350"/>
            <a:ext cx="370384" cy="365125"/>
          </a:xfrm>
        </p:spPr>
        <p:txBody>
          <a:bodyPr/>
          <a:lstStyle/>
          <a:p>
            <a:fld id="{B19B0651-EE4F-4900-A07F-96A6BFA9D0F0}" type="slidenum">
              <a:rPr lang="ru-RU" smtClean="0">
                <a:solidFill>
                  <a:schemeClr val="tx1"/>
                </a:solidFill>
              </a:rPr>
              <a:pPr/>
              <a:t>21</a:t>
            </a:fld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трелка вверх 2">
            <a:hlinkClick r:id="rId3" action="ppaction://hlinksldjump"/>
          </p:cNvPr>
          <p:cNvSpPr/>
          <p:nvPr/>
        </p:nvSpPr>
        <p:spPr>
          <a:xfrm>
            <a:off x="8244408" y="5949280"/>
            <a:ext cx="576064" cy="648072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Заголовок 3"/>
          <p:cNvSpPr txBox="1">
            <a:spLocks/>
          </p:cNvSpPr>
          <p:nvPr/>
        </p:nvSpPr>
        <p:spPr>
          <a:xfrm>
            <a:off x="755576" y="0"/>
            <a:ext cx="7772400" cy="23762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Вспомните, в какой сказке </a:t>
            </a:r>
            <a:br>
              <a:rPr kumimoji="0" lang="ru-RU" sz="4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sz="4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А. С. Пушкина была введена принципиально новая система оплаты труда. Покажите ее. 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2123728" y="2348880"/>
            <a:ext cx="5000625" cy="3752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3275856" y="6021288"/>
            <a:ext cx="282628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Три щелчка</a:t>
            </a:r>
            <a:endParaRPr lang="ru-RU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8316416" y="6356350"/>
            <a:ext cx="370384" cy="365125"/>
          </a:xfrm>
        </p:spPr>
        <p:txBody>
          <a:bodyPr/>
          <a:lstStyle/>
          <a:p>
            <a:fld id="{B19B0651-EE4F-4900-A07F-96A6BFA9D0F0}" type="slidenum">
              <a:rPr lang="ru-RU" smtClean="0">
                <a:solidFill>
                  <a:schemeClr val="tx1"/>
                </a:solidFill>
              </a:rPr>
              <a:pPr/>
              <a:t>22</a:t>
            </a:fld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трелка вверх 2">
            <a:hlinkClick r:id="rId3" action="ppaction://hlinksldjump"/>
          </p:cNvPr>
          <p:cNvSpPr/>
          <p:nvPr/>
        </p:nvSpPr>
        <p:spPr>
          <a:xfrm>
            <a:off x="8460432" y="6021288"/>
            <a:ext cx="576064" cy="648072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1619672" y="1340768"/>
            <a:ext cx="60960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Заголовок 3"/>
          <p:cNvSpPr txBox="1">
            <a:spLocks/>
          </p:cNvSpPr>
          <p:nvPr/>
        </p:nvSpPr>
        <p:spPr>
          <a:xfrm>
            <a:off x="683568" y="0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Вспомните, какое заклинание знал Маугли? </a:t>
            </a:r>
            <a:endParaRPr kumimoji="0" lang="ru-RU" sz="4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79512" y="6021288"/>
            <a:ext cx="864114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«Мы с тобой одной крови — ты и я»</a:t>
            </a:r>
            <a:endParaRPr lang="ru-RU" sz="4000" dirty="0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8532440" y="6381328"/>
            <a:ext cx="370384" cy="365125"/>
          </a:xfrm>
        </p:spPr>
        <p:txBody>
          <a:bodyPr/>
          <a:lstStyle/>
          <a:p>
            <a:fld id="{B19B0651-EE4F-4900-A07F-96A6BFA9D0F0}" type="slidenum">
              <a:rPr lang="ru-RU" smtClean="0">
                <a:solidFill>
                  <a:schemeClr val="tx1"/>
                </a:solidFill>
              </a:rPr>
              <a:pPr/>
              <a:t>23</a:t>
            </a:fld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755576" y="116632"/>
            <a:ext cx="7772400" cy="1470025"/>
          </a:xfrm>
        </p:spPr>
        <p:txBody>
          <a:bodyPr>
            <a:normAutofit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Кто был отцом Василисы - Премудрой? 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трелка вверх 2">
            <a:hlinkClick r:id="rId3" action="ppaction://hlinksldjump"/>
          </p:cNvPr>
          <p:cNvSpPr/>
          <p:nvPr/>
        </p:nvSpPr>
        <p:spPr>
          <a:xfrm>
            <a:off x="8244408" y="5949280"/>
            <a:ext cx="576064" cy="648072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2483768" y="5949280"/>
            <a:ext cx="496135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Кощей Бессмертный</a:t>
            </a:r>
            <a:endParaRPr lang="ru-RU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1619672" y="1484784"/>
            <a:ext cx="60960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316416" y="6356350"/>
            <a:ext cx="370384" cy="365125"/>
          </a:xfrm>
        </p:spPr>
        <p:txBody>
          <a:bodyPr/>
          <a:lstStyle/>
          <a:p>
            <a:fld id="{B19B0651-EE4F-4900-A07F-96A6BFA9D0F0}" type="slidenum">
              <a:rPr lang="ru-RU" smtClean="0">
                <a:solidFill>
                  <a:schemeClr val="tx1"/>
                </a:solidFill>
              </a:rPr>
              <a:pPr/>
              <a:t>24</a:t>
            </a:fld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трелка вверх 2">
            <a:hlinkClick r:id="rId3" action="ppaction://hlinksldjump"/>
          </p:cNvPr>
          <p:cNvSpPr/>
          <p:nvPr/>
        </p:nvSpPr>
        <p:spPr>
          <a:xfrm>
            <a:off x="8244408" y="5949280"/>
            <a:ext cx="576064" cy="648072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Заголовок 3"/>
          <p:cNvSpPr txBox="1">
            <a:spLocks/>
          </p:cNvSpPr>
          <p:nvPr/>
        </p:nvSpPr>
        <p:spPr>
          <a:xfrm>
            <a:off x="251520" y="0"/>
            <a:ext cx="8643998" cy="17025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«Ветер, ветер, ты могуч, ты гоняешь стаи туч...» Из какой сказки эти строки? Можно назвать автора.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2051720" y="1628800"/>
            <a:ext cx="5354960" cy="38884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323528" y="5476245"/>
            <a:ext cx="7960321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6648450" algn="l"/>
              </a:tabLst>
            </a:pPr>
            <a:r>
              <a:rPr kumimoji="0" lang="ru-RU" sz="40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А. С. Пушкин «Сказка о мертвой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6648450" algn="l"/>
              </a:tabLst>
            </a:pPr>
            <a:r>
              <a:rPr kumimoji="0" lang="ru-RU" sz="40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царевне и семи богатырях»</a:t>
            </a: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316416" y="6356350"/>
            <a:ext cx="370384" cy="365125"/>
          </a:xfrm>
        </p:spPr>
        <p:txBody>
          <a:bodyPr/>
          <a:lstStyle/>
          <a:p>
            <a:fld id="{B19B0651-EE4F-4900-A07F-96A6BFA9D0F0}" type="slidenum">
              <a:rPr lang="ru-RU" smtClean="0">
                <a:solidFill>
                  <a:schemeClr val="tx1"/>
                </a:solidFill>
              </a:rPr>
              <a:pPr/>
              <a:t>25</a:t>
            </a:fld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755576" y="0"/>
            <a:ext cx="7772400" cy="982462"/>
          </a:xfrm>
        </p:spPr>
        <p:txBody>
          <a:bodyPr>
            <a:normAutofit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Назовите имя первого баснописца.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трелка вверх 2">
            <a:hlinkClick r:id="rId3" action="ppaction://hlinksldjump"/>
          </p:cNvPr>
          <p:cNvSpPr/>
          <p:nvPr/>
        </p:nvSpPr>
        <p:spPr>
          <a:xfrm>
            <a:off x="8244408" y="5949280"/>
            <a:ext cx="576064" cy="648072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3995936" y="6021288"/>
            <a:ext cx="125354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Эзоп</a:t>
            </a:r>
            <a:endParaRPr lang="ru-RU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3203848" y="836712"/>
            <a:ext cx="2808312" cy="52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316416" y="6356350"/>
            <a:ext cx="370384" cy="365125"/>
          </a:xfrm>
        </p:spPr>
        <p:txBody>
          <a:bodyPr/>
          <a:lstStyle/>
          <a:p>
            <a:fld id="{B19B0651-EE4F-4900-A07F-96A6BFA9D0F0}" type="slidenum">
              <a:rPr lang="ru-RU" smtClean="0">
                <a:solidFill>
                  <a:schemeClr val="tx1"/>
                </a:solidFill>
              </a:rPr>
              <a:pPr/>
              <a:t>26</a:t>
            </a:fld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251520" y="0"/>
            <a:ext cx="8715436" cy="1413940"/>
          </a:xfrm>
        </p:spPr>
        <p:txBody>
          <a:bodyPr>
            <a:normAutofit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Кто автор этих строк: </a:t>
            </a:r>
            <a:br>
              <a:rPr lang="ru-RU" sz="4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«Буря мглою небо кроет…»?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трелка вверх 2">
            <a:hlinkClick r:id="rId3" action="ppaction://hlinksldjump"/>
          </p:cNvPr>
          <p:cNvSpPr/>
          <p:nvPr/>
        </p:nvSpPr>
        <p:spPr>
          <a:xfrm>
            <a:off x="8244408" y="5949280"/>
            <a:ext cx="576064" cy="648072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2555776" y="6021288"/>
            <a:ext cx="424847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А.С. Пушкин</a:t>
            </a:r>
            <a:endParaRPr lang="ru-RU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2771800" y="1340768"/>
            <a:ext cx="3994572" cy="4752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316416" y="6356350"/>
            <a:ext cx="370384" cy="365125"/>
          </a:xfrm>
        </p:spPr>
        <p:txBody>
          <a:bodyPr/>
          <a:lstStyle/>
          <a:p>
            <a:fld id="{B19B0651-EE4F-4900-A07F-96A6BFA9D0F0}" type="slidenum">
              <a:rPr lang="ru-RU" smtClean="0">
                <a:solidFill>
                  <a:schemeClr val="tx1"/>
                </a:solidFill>
              </a:rPr>
              <a:pPr/>
              <a:t>27</a:t>
            </a:fld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142844" y="214290"/>
            <a:ext cx="8856984" cy="1628799"/>
          </a:xfrm>
        </p:spPr>
        <p:txBody>
          <a:bodyPr>
            <a:noAutofit/>
          </a:bodyPr>
          <a:lstStyle/>
          <a:p>
            <a:pPr lvl="0"/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Какое произведение М.Ю. Лермонтова посвящено Отечественной войне 1812г?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трелка вверх 2">
            <a:hlinkClick r:id="rId3" action="ppaction://hlinksldjump"/>
          </p:cNvPr>
          <p:cNvSpPr/>
          <p:nvPr/>
        </p:nvSpPr>
        <p:spPr>
          <a:xfrm>
            <a:off x="8244408" y="5949280"/>
            <a:ext cx="576064" cy="648072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3203848" y="5949280"/>
            <a:ext cx="286436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«Бородино»</a:t>
            </a:r>
            <a:endParaRPr lang="ru-RU" sz="40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1979712" y="1916832"/>
            <a:ext cx="51435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316416" y="6356350"/>
            <a:ext cx="370384" cy="365125"/>
          </a:xfrm>
        </p:spPr>
        <p:txBody>
          <a:bodyPr/>
          <a:lstStyle/>
          <a:p>
            <a:fld id="{B19B0651-EE4F-4900-A07F-96A6BFA9D0F0}" type="slidenum">
              <a:rPr lang="ru-RU" smtClean="0">
                <a:solidFill>
                  <a:schemeClr val="tx1"/>
                </a:solidFill>
              </a:rPr>
              <a:pPr/>
              <a:t>28</a:t>
            </a:fld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трелка вверх 2">
            <a:hlinkClick r:id="rId3" action="ppaction://hlinksldjump"/>
          </p:cNvPr>
          <p:cNvSpPr/>
          <p:nvPr/>
        </p:nvSpPr>
        <p:spPr>
          <a:xfrm>
            <a:off x="8244408" y="5949280"/>
            <a:ext cx="576064" cy="648072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217" name="Rectangle 1"/>
          <p:cNvSpPr>
            <a:spLocks noChangeArrowheads="1"/>
          </p:cNvSpPr>
          <p:nvPr/>
        </p:nvSpPr>
        <p:spPr bwMode="auto">
          <a:xfrm>
            <a:off x="1043608" y="0"/>
            <a:ext cx="7062703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6648450" algn="l"/>
              </a:tabLst>
            </a:pP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«Весна идет, весна идет,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648450" algn="l"/>
              </a:tabLst>
            </a:pP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Мы молодой весны гонцы,…».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648450" algn="l"/>
              </a:tabLst>
            </a:pP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Кто автор стихотворения? 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059832" y="5949280"/>
            <a:ext cx="332725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Ф. И. Тютчев</a:t>
            </a:r>
            <a:endParaRPr lang="ru-RU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3059832" y="1988840"/>
            <a:ext cx="333375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316416" y="6356350"/>
            <a:ext cx="370384" cy="365125"/>
          </a:xfrm>
        </p:spPr>
        <p:txBody>
          <a:bodyPr/>
          <a:lstStyle/>
          <a:p>
            <a:fld id="{B19B0651-EE4F-4900-A07F-96A6BFA9D0F0}" type="slidenum">
              <a:rPr lang="ru-RU" smtClean="0">
                <a:solidFill>
                  <a:schemeClr val="tx1"/>
                </a:solidFill>
              </a:rPr>
              <a:pPr/>
              <a:t>29</a:t>
            </a:fld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714612" y="0"/>
            <a:ext cx="3595536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Первый гейм: </a:t>
            </a: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1571604" y="642918"/>
            <a:ext cx="60960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Прямоугольник 7"/>
          <p:cNvSpPr/>
          <p:nvPr/>
        </p:nvSpPr>
        <p:spPr>
          <a:xfrm>
            <a:off x="142844" y="4919008"/>
            <a:ext cx="885831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Время на обдумывание не даётся, за правильный ответ – </a:t>
            </a:r>
            <a:r>
              <a:rPr lang="ru-RU" sz="4000" u="sng" dirty="0" smtClean="0">
                <a:latin typeface="Times New Roman" pitchFamily="18" charset="0"/>
                <a:cs typeface="Times New Roman" pitchFamily="18" charset="0"/>
              </a:rPr>
              <a:t>1 балл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, общее время не более 2 минут.</a:t>
            </a:r>
            <a:endParaRPr lang="ru-RU" sz="4000" dirty="0"/>
          </a:p>
        </p:txBody>
      </p:sp>
      <p:pic>
        <p:nvPicPr>
          <p:cNvPr id="5" name="2 слайд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388424" y="6309320"/>
            <a:ext cx="288032" cy="288032"/>
          </a:xfrm>
          <a:prstGeom prst="rect">
            <a:avLst/>
          </a:prstGeom>
        </p:spPr>
      </p:pic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76456" y="6381328"/>
            <a:ext cx="333400" cy="365125"/>
          </a:xfrm>
        </p:spPr>
        <p:txBody>
          <a:bodyPr/>
          <a:lstStyle/>
          <a:p>
            <a:fld id="{B19B0651-EE4F-4900-A07F-96A6BFA9D0F0}" type="slidenum">
              <a:rPr lang="ru-RU" smtClean="0">
                <a:solidFill>
                  <a:schemeClr val="tx1"/>
                </a:solidFill>
              </a:rPr>
              <a:pPr/>
              <a:t>3</a:t>
            </a:fld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05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2357454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 помощью этого предмета главный 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герой сказки нашел свое счастье – 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мудрую жену, которая была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заколдована.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трелка вверх 2">
            <a:hlinkClick r:id="rId3" action="ppaction://hlinksldjump"/>
          </p:cNvPr>
          <p:cNvSpPr/>
          <p:nvPr/>
        </p:nvSpPr>
        <p:spPr>
          <a:xfrm>
            <a:off x="8244408" y="5949280"/>
            <a:ext cx="576064" cy="648072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3707904" y="6237312"/>
            <a:ext cx="192321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Стрела</a:t>
            </a:r>
            <a:endParaRPr lang="ru-RU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2529" name="Picture 1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1979712" y="2348880"/>
            <a:ext cx="5256584" cy="40324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316416" y="6356350"/>
            <a:ext cx="370384" cy="365125"/>
          </a:xfrm>
        </p:spPr>
        <p:txBody>
          <a:bodyPr/>
          <a:lstStyle/>
          <a:p>
            <a:fld id="{B19B0651-EE4F-4900-A07F-96A6BFA9D0F0}" type="slidenum">
              <a:rPr lang="ru-RU" smtClean="0">
                <a:solidFill>
                  <a:schemeClr val="tx1"/>
                </a:solidFill>
              </a:rPr>
              <a:pPr/>
              <a:t>30</a:t>
            </a:fld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трелка вверх 2">
            <a:hlinkClick r:id="rId4" action="ppaction://hlinksldjump"/>
          </p:cNvPr>
          <p:cNvSpPr/>
          <p:nvPr/>
        </p:nvSpPr>
        <p:spPr>
          <a:xfrm>
            <a:off x="8244408" y="5949280"/>
            <a:ext cx="576064" cy="648072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253914" y="908720"/>
            <a:ext cx="8720657" cy="255454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342900" indent="-342900" algn="ctr">
              <a:defRPr/>
            </a:pPr>
            <a:r>
              <a:rPr lang="ru-RU" sz="80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Счастливый случай!!!</a:t>
            </a:r>
          </a:p>
          <a:p>
            <a:pPr marL="342900" indent="-342900" algn="ctr">
              <a:defRPr/>
            </a:pPr>
            <a:r>
              <a:rPr lang="ru-RU" sz="8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2 балла!!!</a:t>
            </a:r>
            <a:endParaRPr lang="ru-RU" sz="8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56322" name="Picture 2" descr="F:\Lyuba\Lyuba\Воспитание\Игра Счастливый случай\Счастливый случай\d8914e962712.gif"/>
          <p:cNvPicPr>
            <a:picLocks noChangeAspect="1" noChangeArrowheads="1" noCrop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2771800" y="3284984"/>
            <a:ext cx="3333750" cy="3333750"/>
          </a:xfrm>
          <a:prstGeom prst="rect">
            <a:avLst/>
          </a:prstGeom>
          <a:noFill/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316416" y="6356350"/>
            <a:ext cx="370384" cy="365125"/>
          </a:xfrm>
        </p:spPr>
        <p:txBody>
          <a:bodyPr/>
          <a:lstStyle/>
          <a:p>
            <a:fld id="{B19B0651-EE4F-4900-A07F-96A6BFA9D0F0}" type="slidenum">
              <a:rPr lang="ru-RU" smtClean="0">
                <a:solidFill>
                  <a:schemeClr val="tx1"/>
                </a:solidFill>
              </a:rPr>
              <a:pPr/>
              <a:t>31</a:t>
            </a:fld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9" name="j0214098.wav">
            <a:hlinkClick r:id="" action="ppaction://media"/>
          </p:cNvPr>
          <p:cNvPicPr>
            <a:picLocks noRot="1" noChangeAspect="1"/>
          </p:cNvPicPr>
          <p:nvPr>
            <a:wavAudioFile r:embed="rId1" name="j0214098.wav"/>
          </p:nvPr>
        </p:nvPicPr>
        <p:blipFill>
          <a:blip r:embed="rId6" cstate="print"/>
          <a:stretch>
            <a:fillRect/>
          </a:stretch>
        </p:blipFill>
        <p:spPr>
          <a:xfrm>
            <a:off x="7812360" y="6309320"/>
            <a:ext cx="244475" cy="24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45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79512" y="764704"/>
            <a:ext cx="885698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1. Она пришла к нам из сказки Андерсена. Ее имя означает меру длины, равную всего 2,5 см. Как ее зовут?</a:t>
            </a:r>
            <a:endParaRPr lang="ru-RU" sz="32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195736" y="0"/>
            <a:ext cx="522450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  <a:t>Игра со зрителями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275856" y="6165304"/>
            <a:ext cx="246836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Дюймовочка</a:t>
            </a: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619672" y="1988840"/>
            <a:ext cx="6096000" cy="41764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8316416" y="6356350"/>
            <a:ext cx="370384" cy="365125"/>
          </a:xfrm>
        </p:spPr>
        <p:txBody>
          <a:bodyPr/>
          <a:lstStyle/>
          <a:p>
            <a:fld id="{B19B0651-EE4F-4900-A07F-96A6BFA9D0F0}" type="slidenum">
              <a:rPr lang="ru-RU" smtClean="0">
                <a:solidFill>
                  <a:schemeClr val="tx1"/>
                </a:solidFill>
              </a:rPr>
              <a:pPr/>
              <a:t>32</a:t>
            </a:fld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214282" y="142852"/>
            <a:ext cx="8643998" cy="1629964"/>
          </a:xfrm>
        </p:spPr>
        <p:txBody>
          <a:bodyPr>
            <a:norm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2. С помощью этого предмета можно смастерить самые замечательные вещи, а можно даже убить страшного героя русских сказок. 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851920" y="6237312"/>
            <a:ext cx="127631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Игла</a:t>
            </a:r>
            <a:endParaRPr lang="ru-RU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481" name="Picture 1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907704" y="1844824"/>
            <a:ext cx="5544616" cy="43850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316416" y="6356350"/>
            <a:ext cx="370384" cy="365125"/>
          </a:xfrm>
        </p:spPr>
        <p:txBody>
          <a:bodyPr/>
          <a:lstStyle/>
          <a:p>
            <a:fld id="{B19B0651-EE4F-4900-A07F-96A6BFA9D0F0}" type="slidenum">
              <a:rPr lang="ru-RU" smtClean="0">
                <a:solidFill>
                  <a:schemeClr val="tx1"/>
                </a:solidFill>
              </a:rPr>
              <a:pPr/>
              <a:t>33</a:t>
            </a:fld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0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323528" y="142853"/>
            <a:ext cx="8640960" cy="1197916"/>
          </a:xfrm>
        </p:spPr>
        <p:txBody>
          <a:bodyPr>
            <a:norm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3. В какой сказке действуют ожившие фрукты и овощи?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195736" y="6021288"/>
            <a:ext cx="52732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«Приключения Чиполлино»</a:t>
            </a: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331640" y="1268760"/>
            <a:ext cx="6819900" cy="476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316416" y="6356350"/>
            <a:ext cx="370384" cy="365125"/>
          </a:xfrm>
        </p:spPr>
        <p:txBody>
          <a:bodyPr/>
          <a:lstStyle/>
          <a:p>
            <a:fld id="{B19B0651-EE4F-4900-A07F-96A6BFA9D0F0}" type="slidenum">
              <a:rPr lang="ru-RU" smtClean="0">
                <a:solidFill>
                  <a:schemeClr val="tx1"/>
                </a:solidFill>
              </a:rPr>
              <a:pPr/>
              <a:t>34</a:t>
            </a:fld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179512" y="214291"/>
            <a:ext cx="8784976" cy="1342502"/>
          </a:xfrm>
        </p:spPr>
        <p:txBody>
          <a:bodyPr>
            <a:norm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4. Волшебная скатерть, на которой сама появляется еда?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286116" y="5929330"/>
            <a:ext cx="239905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Самобранка</a:t>
            </a: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259632" y="1628800"/>
            <a:ext cx="6667500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316416" y="6356350"/>
            <a:ext cx="370384" cy="365125"/>
          </a:xfrm>
        </p:spPr>
        <p:txBody>
          <a:bodyPr/>
          <a:lstStyle/>
          <a:p>
            <a:fld id="{B19B0651-EE4F-4900-A07F-96A6BFA9D0F0}" type="slidenum">
              <a:rPr lang="ru-RU" smtClean="0">
                <a:solidFill>
                  <a:schemeClr val="tx1"/>
                </a:solidFill>
              </a:rPr>
              <a:pPr/>
              <a:t>35</a:t>
            </a:fld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214282" y="0"/>
            <a:ext cx="8715436" cy="1268760"/>
          </a:xfrm>
        </p:spPr>
        <p:txBody>
          <a:bodyPr>
            <a:norm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5. Как называется зверёк с полосками вдоль спины?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707904" y="6021288"/>
            <a:ext cx="184114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i="1" dirty="0" smtClean="0">
                <a:solidFill>
                  <a:srgbClr val="FF3300"/>
                </a:solidFill>
              </a:rPr>
              <a:t>Бурундук</a:t>
            </a:r>
            <a:endParaRPr lang="ru-RU" sz="3200" b="1" dirty="0">
              <a:solidFill>
                <a:srgbClr val="FF3300"/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259632" y="1412776"/>
            <a:ext cx="6667500" cy="456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316416" y="6356350"/>
            <a:ext cx="370384" cy="365125"/>
          </a:xfrm>
        </p:spPr>
        <p:txBody>
          <a:bodyPr/>
          <a:lstStyle/>
          <a:p>
            <a:fld id="{B19B0651-EE4F-4900-A07F-96A6BFA9D0F0}" type="slidenum">
              <a:rPr lang="ru-RU" smtClean="0">
                <a:solidFill>
                  <a:schemeClr val="tx1"/>
                </a:solidFill>
              </a:rPr>
              <a:pPr/>
              <a:t>36</a:t>
            </a:fld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214282" y="0"/>
            <a:ext cx="8715436" cy="1124744"/>
          </a:xfrm>
        </p:spPr>
        <p:txBody>
          <a:bodyPr>
            <a:norm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6. Какая ягода является хранительницей тысячелетий?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619672" y="1268760"/>
            <a:ext cx="60960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3995936" y="6093296"/>
            <a:ext cx="173900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i="1" dirty="0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Черника</a:t>
            </a:r>
            <a:endParaRPr lang="ru-RU" sz="3200" b="1" dirty="0">
              <a:solidFill>
                <a:srgbClr val="FF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316416" y="6356350"/>
            <a:ext cx="370384" cy="365125"/>
          </a:xfrm>
        </p:spPr>
        <p:txBody>
          <a:bodyPr/>
          <a:lstStyle/>
          <a:p>
            <a:fld id="{B19B0651-EE4F-4900-A07F-96A6BFA9D0F0}" type="slidenum">
              <a:rPr lang="ru-RU" smtClean="0">
                <a:solidFill>
                  <a:schemeClr val="tx1"/>
                </a:solidFill>
              </a:rPr>
              <a:pPr/>
              <a:t>37</a:t>
            </a:fld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214282" y="0"/>
            <a:ext cx="8715436" cy="1268760"/>
          </a:xfrm>
        </p:spPr>
        <p:txBody>
          <a:bodyPr>
            <a:norm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7. Имя самого умного из трех поросят в сказке «Три поросенка»?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563888" y="6165304"/>
            <a:ext cx="195598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Наф-Наф</a:t>
            </a: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screen"/>
          <a:srcRect l="861" t="2576" r="861" b="1181"/>
          <a:stretch>
            <a:fillRect/>
          </a:stretch>
        </p:blipFill>
        <p:spPr bwMode="auto">
          <a:xfrm>
            <a:off x="899592" y="1124744"/>
            <a:ext cx="7488832" cy="4968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316416" y="6356350"/>
            <a:ext cx="370384" cy="365125"/>
          </a:xfrm>
        </p:spPr>
        <p:txBody>
          <a:bodyPr/>
          <a:lstStyle/>
          <a:p>
            <a:fld id="{B19B0651-EE4F-4900-A07F-96A6BFA9D0F0}" type="slidenum">
              <a:rPr lang="ru-RU" smtClean="0">
                <a:solidFill>
                  <a:schemeClr val="tx1"/>
                </a:solidFill>
              </a:rPr>
              <a:pPr/>
              <a:t>38</a:t>
            </a:fld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214282" y="0"/>
            <a:ext cx="8715436" cy="1196752"/>
          </a:xfrm>
        </p:spPr>
        <p:txBody>
          <a:bodyPr>
            <a:norm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8. Какое лекарство хотела дать Мальвина Буратино?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707904" y="6093296"/>
            <a:ext cx="195220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i="1" dirty="0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Касторку</a:t>
            </a:r>
            <a:endParaRPr lang="ru-RU" sz="3200" b="1" dirty="0">
              <a:solidFill>
                <a:srgbClr val="FF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619672" y="1124744"/>
            <a:ext cx="6133728" cy="4982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316416" y="6356350"/>
            <a:ext cx="370384" cy="365125"/>
          </a:xfrm>
        </p:spPr>
        <p:txBody>
          <a:bodyPr/>
          <a:lstStyle/>
          <a:p>
            <a:fld id="{B19B0651-EE4F-4900-A07F-96A6BFA9D0F0}" type="slidenum">
              <a:rPr lang="ru-RU" smtClean="0">
                <a:solidFill>
                  <a:schemeClr val="tx1"/>
                </a:solidFill>
              </a:rPr>
              <a:pPr/>
              <a:t>39</a:t>
            </a:fld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1357290" y="142852"/>
            <a:ext cx="6596806" cy="5386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Вопросы для первой команды 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(5а)</a:t>
            </a:r>
            <a:endParaRPr kumimoji="0" lang="ru-RU" sz="3200" b="1" i="1" u="none" strike="noStrike" cap="none" normalizeH="0" baseline="0" dirty="0" smtClean="0">
              <a:ln>
                <a:noFill/>
              </a:ln>
              <a:solidFill>
                <a:srgbClr val="00646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07504" y="980728"/>
            <a:ext cx="662213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1. Сколько букв в русском алфавите?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07504" y="1700808"/>
            <a:ext cx="791787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2. Часть слова, которая стоит перед корнем. 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812360" y="980728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33</a:t>
            </a:r>
            <a:endParaRPr lang="ru-RU" sz="32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804248" y="2276872"/>
            <a:ext cx="214635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Приставка</a:t>
            </a:r>
            <a:endParaRPr lang="ru-RU" sz="32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07504" y="2996952"/>
            <a:ext cx="586198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3. Главные члены предложения. 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355976" y="3573016"/>
            <a:ext cx="466050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Подлежащее и сказуемое</a:t>
            </a:r>
            <a:endParaRPr lang="ru-RU" sz="32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07504" y="4365104"/>
            <a:ext cx="771640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4. Сколько гласных звуков в нашем языке? 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8532440" y="4365104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endParaRPr lang="ru-RU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79512" y="5157192"/>
            <a:ext cx="846584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5. Сколько мягких согласных в русском языке? 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8604448" y="5157192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endParaRPr lang="ru-RU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676456" y="6309320"/>
            <a:ext cx="261392" cy="365125"/>
          </a:xfrm>
        </p:spPr>
        <p:txBody>
          <a:bodyPr/>
          <a:lstStyle/>
          <a:p>
            <a:fld id="{B19B0651-EE4F-4900-A07F-96A6BFA9D0F0}" type="slidenum">
              <a:rPr lang="ru-RU" smtClean="0">
                <a:solidFill>
                  <a:schemeClr val="tx1"/>
                </a:solidFill>
              </a:rPr>
              <a:pPr/>
              <a:t>4</a:t>
            </a:fld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>
          <a:xfrm>
            <a:off x="1907704" y="116632"/>
            <a:ext cx="5688632" cy="792087"/>
          </a:xfrm>
        </p:spPr>
        <p:txBody>
          <a:bodyPr>
            <a:norm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9. Отец деревянного мальчика?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347864" y="6093296"/>
            <a:ext cx="233307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i="1" dirty="0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Папа Карло</a:t>
            </a:r>
            <a:endParaRPr lang="ru-RU" sz="3200" b="1" dirty="0">
              <a:solidFill>
                <a:srgbClr val="FF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2500313" y="1047750"/>
            <a:ext cx="4143375" cy="476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8316416" y="6356350"/>
            <a:ext cx="370384" cy="365125"/>
          </a:xfrm>
        </p:spPr>
        <p:txBody>
          <a:bodyPr/>
          <a:lstStyle/>
          <a:p>
            <a:fld id="{B19B0651-EE4F-4900-A07F-96A6BFA9D0F0}" type="slidenum">
              <a:rPr lang="ru-RU" smtClean="0">
                <a:solidFill>
                  <a:schemeClr val="tx1"/>
                </a:solidFill>
              </a:rPr>
              <a:pPr/>
              <a:t>40</a:t>
            </a:fld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>
          <a:xfrm>
            <a:off x="323528" y="188640"/>
            <a:ext cx="8496944" cy="1584176"/>
          </a:xfrm>
        </p:spPr>
        <p:txBody>
          <a:bodyPr>
            <a:norm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10. Игрушка – главный герой книги и мультфильма, которому дали очень смешное имя, потому что он упал со стола.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491880" y="6093296"/>
            <a:ext cx="2202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i="1" dirty="0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Чебурашка</a:t>
            </a:r>
            <a:endParaRPr lang="ru-RU" sz="3200" b="1" dirty="0">
              <a:solidFill>
                <a:srgbClr val="FF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2051720" y="1844824"/>
            <a:ext cx="5143500" cy="428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44408" y="6356350"/>
            <a:ext cx="442392" cy="365125"/>
          </a:xfrm>
        </p:spPr>
        <p:txBody>
          <a:bodyPr/>
          <a:lstStyle/>
          <a:p>
            <a:fld id="{B19B0651-EE4F-4900-A07F-96A6BFA9D0F0}" type="slidenum">
              <a:rPr lang="ru-RU" smtClean="0">
                <a:solidFill>
                  <a:schemeClr val="tx1"/>
                </a:solidFill>
              </a:rPr>
              <a:pPr/>
              <a:t>41</a:t>
            </a:fld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 txBox="1">
            <a:spLocks/>
          </p:cNvSpPr>
          <p:nvPr/>
        </p:nvSpPr>
        <p:spPr>
          <a:xfrm>
            <a:off x="3071802" y="0"/>
            <a:ext cx="3386825" cy="707886"/>
          </a:xfrm>
          <a:prstGeom prst="rect">
            <a:avLst/>
          </a:prstGeom>
          <a:noFill/>
        </p:spPr>
        <p:txBody>
          <a:bodyPr vert="horz" wrap="none" lIns="91440" tIns="45720" rIns="91440" bIns="45720" rtlCol="0" anchor="ctr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Трети</a:t>
            </a:r>
            <a:r>
              <a:rPr kumimoji="0" lang="ru-RU" sz="4000" b="1" i="0" u="none" strike="noStrike" kern="1200" cap="none" spc="0" normalizeH="0" baseline="0" noProof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й</a:t>
            </a:r>
            <a:r>
              <a:rPr kumimoji="0" lang="ru-RU" sz="4000" b="1" i="0" u="none" strike="noStrike" kern="1200" cap="none" spc="0" normalizeH="0" baseline="0" noProof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гейм: </a:t>
            </a: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1714480" y="642918"/>
            <a:ext cx="6048672" cy="4000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357158" y="4429132"/>
            <a:ext cx="8501122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4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</a:t>
            </a: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гроки обмениваются заданиями,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которые они  приготовили заранее,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другой команде, правильный ответ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оценивается в  - </a:t>
            </a:r>
            <a:r>
              <a:rPr kumimoji="0" lang="ru-RU" sz="40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5 баллов</a:t>
            </a: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).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11 слайд ты мне, я-тебе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572528" y="6286520"/>
            <a:ext cx="376238" cy="304800"/>
          </a:xfrm>
          <a:prstGeom prst="rect">
            <a:avLst/>
          </a:prstGeom>
        </p:spPr>
      </p:pic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316416" y="6356350"/>
            <a:ext cx="370384" cy="365125"/>
          </a:xfrm>
        </p:spPr>
        <p:txBody>
          <a:bodyPr/>
          <a:lstStyle/>
          <a:p>
            <a:fld id="{B19B0651-EE4F-4900-A07F-96A6BFA9D0F0}" type="slidenum">
              <a:rPr lang="ru-RU" smtClean="0">
                <a:solidFill>
                  <a:schemeClr val="tx1"/>
                </a:solidFill>
              </a:rPr>
              <a:pPr/>
              <a:t>42</a:t>
            </a:fld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028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2267744" y="-99392"/>
            <a:ext cx="4500594" cy="857256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Четвёртый гейм: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51520" y="4919008"/>
            <a:ext cx="864096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Задаются вопросы, чья команда вперёд поднимет руку, за правильный ответ получает – </a:t>
            </a:r>
            <a:r>
              <a:rPr lang="ru-RU" sz="4000" u="sng" dirty="0" smtClean="0">
                <a:latin typeface="Times New Roman" pitchFamily="18" charset="0"/>
                <a:cs typeface="Times New Roman" pitchFamily="18" charset="0"/>
              </a:rPr>
              <a:t>по 1 баллу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4000" dirty="0"/>
          </a:p>
        </p:txBody>
      </p:sp>
      <p:pic>
        <p:nvPicPr>
          <p:cNvPr id="6" name="Бегущая лошадь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286776" y="6215082"/>
            <a:ext cx="447676" cy="304800"/>
          </a:xfrm>
          <a:prstGeom prst="rect">
            <a:avLst/>
          </a:prstGeom>
        </p:spPr>
      </p:pic>
      <p:pic>
        <p:nvPicPr>
          <p:cNvPr id="5122" name="Picture 2" descr="F:\Lyuba\Lyuba\Воспитание\Игра Счастливый случай\Ssl_horse.jpg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1835696" y="692696"/>
            <a:ext cx="5760640" cy="4392488"/>
          </a:xfrm>
          <a:prstGeom prst="rect">
            <a:avLst/>
          </a:prstGeom>
          <a:noFill/>
        </p:spPr>
      </p:pic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316416" y="6356350"/>
            <a:ext cx="370384" cy="365125"/>
          </a:xfrm>
        </p:spPr>
        <p:txBody>
          <a:bodyPr/>
          <a:lstStyle/>
          <a:p>
            <a:fld id="{B19B0651-EE4F-4900-A07F-96A6BFA9D0F0}" type="slidenum">
              <a:rPr lang="ru-RU" smtClean="0">
                <a:solidFill>
                  <a:schemeClr val="tx1"/>
                </a:solidFill>
              </a:rPr>
              <a:pPr/>
              <a:t>43</a:t>
            </a:fld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85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142844" y="0"/>
            <a:ext cx="8821644" cy="6715124"/>
          </a:xfrm>
        </p:spPr>
        <p:txBody>
          <a:bodyPr>
            <a:normAutofit fontScale="90000"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Здесь спрятано одно известное произведение. И, чтобы его отгадать, послушайте подсказки к нему. Таких подсказок будет пять. Если какая-нибудь команда узнает произведение после первой подсказки, то она получит 5 баллов, после второй подсказки уже 4 балла, и так по убывающей. Начинает отвечать та команда, капитан которой быстрее поднимет руку.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323528" y="404664"/>
            <a:ext cx="8424936" cy="5976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316416" y="6356350"/>
            <a:ext cx="370384" cy="365125"/>
          </a:xfrm>
        </p:spPr>
        <p:txBody>
          <a:bodyPr/>
          <a:lstStyle/>
          <a:p>
            <a:fld id="{B19B0651-EE4F-4900-A07F-96A6BFA9D0F0}" type="slidenum">
              <a:rPr lang="ru-RU" smtClean="0">
                <a:solidFill>
                  <a:schemeClr val="tx1"/>
                </a:solidFill>
              </a:rPr>
              <a:pPr/>
              <a:t>44</a:t>
            </a:fld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Стрелка вверх 43">
            <a:hlinkClick r:id="rId3" action="ppaction://hlinksldjump"/>
          </p:cNvPr>
          <p:cNvSpPr/>
          <p:nvPr/>
        </p:nvSpPr>
        <p:spPr>
          <a:xfrm>
            <a:off x="8244408" y="5949280"/>
            <a:ext cx="576064" cy="648072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170" name="Picture 2" descr="F:\Lyuba\Lyuba\Воспитание\Игра Счастливый случай\Счастливый случай\loani.gif"/>
          <p:cNvPicPr>
            <a:picLocks noChangeAspect="1" noChangeArrowheads="1" noCrop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3779912" y="2708920"/>
            <a:ext cx="1428750" cy="1066800"/>
          </a:xfrm>
          <a:prstGeom prst="rect">
            <a:avLst/>
          </a:prstGeom>
          <a:noFill/>
        </p:spPr>
      </p:pic>
      <p:sp>
        <p:nvSpPr>
          <p:cNvPr id="7" name="Заголовок 3"/>
          <p:cNvSpPr txBox="1">
            <a:spLocks/>
          </p:cNvSpPr>
          <p:nvPr/>
        </p:nvSpPr>
        <p:spPr>
          <a:xfrm>
            <a:off x="2267744" y="-99392"/>
            <a:ext cx="4500594" cy="8572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Четвёртый гейм: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251520" y="620688"/>
            <a:ext cx="936104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10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hlinkClick r:id="rId5" action="ppaction://hlinksldjump"/>
              </a:rPr>
              <a:t>1</a:t>
            </a:r>
            <a:endParaRPr lang="ru-RU" sz="10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547664" y="620688"/>
            <a:ext cx="840295" cy="163121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10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hlinkClick r:id="rId6" action="ppaction://hlinksldjump"/>
              </a:rPr>
              <a:t>2</a:t>
            </a:r>
            <a:endParaRPr lang="ru-RU" sz="10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2843808" y="620688"/>
            <a:ext cx="840295" cy="163121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10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hlinkClick r:id="rId7" action="ppaction://hlinksldjump"/>
              </a:rPr>
              <a:t>3</a:t>
            </a:r>
            <a:endParaRPr lang="ru-RU" sz="10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1547664" y="2348880"/>
            <a:ext cx="840295" cy="163121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10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hlinkClick r:id="rId8" action="ppaction://hlinksldjump"/>
              </a:rPr>
              <a:t>4</a:t>
            </a:r>
            <a:endParaRPr lang="ru-RU" sz="10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4860032" y="620688"/>
            <a:ext cx="840295" cy="163121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10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hlinkClick r:id="rId9" action="ppaction://hlinksldjump"/>
              </a:rPr>
              <a:t>5</a:t>
            </a:r>
            <a:endParaRPr lang="ru-RU" sz="10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6300192" y="620688"/>
            <a:ext cx="840295" cy="163121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10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hlinkClick r:id="rId10" action="ppaction://hlinksldjump"/>
              </a:rPr>
              <a:t>6</a:t>
            </a:r>
            <a:endParaRPr lang="ru-RU" sz="10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7668344" y="620688"/>
            <a:ext cx="840295" cy="163121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10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hlinkClick r:id="rId11" action="ppaction://hlinksldjump"/>
              </a:rPr>
              <a:t>7</a:t>
            </a:r>
            <a:endParaRPr lang="ru-RU" sz="10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6588224" y="2420888"/>
            <a:ext cx="840295" cy="163121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10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hlinkClick r:id="rId12" action="ppaction://hlinksldjump"/>
              </a:rPr>
              <a:t>8</a:t>
            </a:r>
            <a:endParaRPr lang="ru-RU" sz="10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539552" y="4005064"/>
            <a:ext cx="840295" cy="163121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10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hlinkClick r:id="rId13" action="ppaction://hlinksldjump"/>
              </a:rPr>
              <a:t>9</a:t>
            </a:r>
            <a:endParaRPr lang="ru-RU" sz="10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2195736" y="4005064"/>
            <a:ext cx="1495922" cy="163121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10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hlinkClick r:id="rId14" action="ppaction://hlinksldjump"/>
              </a:rPr>
              <a:t>10</a:t>
            </a:r>
            <a:endParaRPr lang="ru-RU" sz="10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5292080" y="3933056"/>
            <a:ext cx="1495922" cy="163121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10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hlinkClick r:id="rId15" action="ppaction://hlinksldjump"/>
              </a:rPr>
              <a:t>11</a:t>
            </a:r>
            <a:endParaRPr lang="ru-RU" sz="10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7380312" y="3933056"/>
            <a:ext cx="1495922" cy="163121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10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hlinkClick r:id="rId16" action="ppaction://hlinksldjump"/>
              </a:rPr>
              <a:t>12</a:t>
            </a:r>
            <a:endParaRPr lang="ru-RU" sz="10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2" name="Номер слайда 41"/>
          <p:cNvSpPr>
            <a:spLocks noGrp="1"/>
          </p:cNvSpPr>
          <p:nvPr>
            <p:ph type="sldNum" sz="quarter" idx="12"/>
          </p:nvPr>
        </p:nvSpPr>
        <p:spPr>
          <a:xfrm>
            <a:off x="8244408" y="6356350"/>
            <a:ext cx="442392" cy="365125"/>
          </a:xfrm>
        </p:spPr>
        <p:txBody>
          <a:bodyPr/>
          <a:lstStyle/>
          <a:p>
            <a:fld id="{B19B0651-EE4F-4900-A07F-96A6BFA9D0F0}" type="slidenum">
              <a:rPr lang="ru-RU" smtClean="0">
                <a:solidFill>
                  <a:schemeClr val="tx1"/>
                </a:solidFill>
              </a:rPr>
              <a:pPr/>
              <a:t>45</a:t>
            </a:fld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8" name="Овал 17"/>
          <p:cNvSpPr>
            <a:spLocks noChangeArrowheads="1"/>
          </p:cNvSpPr>
          <p:nvPr/>
        </p:nvSpPr>
        <p:spPr bwMode="auto">
          <a:xfrm>
            <a:off x="107504" y="980728"/>
            <a:ext cx="1187624" cy="1224136"/>
          </a:xfrm>
          <a:prstGeom prst="ellipse">
            <a:avLst/>
          </a:prstGeom>
          <a:solidFill>
            <a:srgbClr val="00B05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 eaLnBrk="0" hangingPunct="0"/>
            <a:r>
              <a:rPr lang="ru-RU" sz="2000" dirty="0" smtClean="0"/>
              <a:t>  </a:t>
            </a:r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endParaRPr lang="ru-RU" sz="5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Овал 18"/>
          <p:cNvSpPr>
            <a:spLocks noChangeArrowheads="1"/>
          </p:cNvSpPr>
          <p:nvPr/>
        </p:nvSpPr>
        <p:spPr bwMode="auto">
          <a:xfrm>
            <a:off x="1403648" y="980728"/>
            <a:ext cx="1224136" cy="1224136"/>
          </a:xfrm>
          <a:prstGeom prst="ellipse">
            <a:avLst/>
          </a:prstGeom>
          <a:solidFill>
            <a:srgbClr val="00B05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 eaLnBrk="0" hangingPunct="0"/>
            <a:r>
              <a:rPr lang="ru-RU" sz="2000" dirty="0" smtClean="0"/>
              <a:t>  </a:t>
            </a:r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ru-RU" sz="5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Овал 19"/>
          <p:cNvSpPr>
            <a:spLocks noChangeArrowheads="1"/>
          </p:cNvSpPr>
          <p:nvPr/>
        </p:nvSpPr>
        <p:spPr bwMode="auto">
          <a:xfrm>
            <a:off x="2699792" y="980728"/>
            <a:ext cx="1224136" cy="1224136"/>
          </a:xfrm>
          <a:prstGeom prst="ellipse">
            <a:avLst/>
          </a:prstGeom>
          <a:solidFill>
            <a:srgbClr val="00B05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 eaLnBrk="0" hangingPunct="0"/>
            <a:r>
              <a:rPr lang="ru-RU" sz="2000" dirty="0" smtClean="0"/>
              <a:t>  </a:t>
            </a:r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3</a:t>
            </a:r>
            <a:endParaRPr lang="ru-RU" sz="5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Овал 20"/>
          <p:cNvSpPr>
            <a:spLocks noChangeArrowheads="1"/>
          </p:cNvSpPr>
          <p:nvPr/>
        </p:nvSpPr>
        <p:spPr bwMode="auto">
          <a:xfrm>
            <a:off x="1403648" y="2708920"/>
            <a:ext cx="1224136" cy="1224136"/>
          </a:xfrm>
          <a:prstGeom prst="ellipse">
            <a:avLst/>
          </a:prstGeom>
          <a:solidFill>
            <a:srgbClr val="00B05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 eaLnBrk="0" hangingPunct="0"/>
            <a:r>
              <a:rPr lang="ru-RU" sz="2000" dirty="0" smtClean="0"/>
              <a:t>  </a:t>
            </a:r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4</a:t>
            </a:r>
            <a:endParaRPr lang="ru-RU" sz="5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Овал 22"/>
          <p:cNvSpPr>
            <a:spLocks noChangeArrowheads="1"/>
          </p:cNvSpPr>
          <p:nvPr/>
        </p:nvSpPr>
        <p:spPr bwMode="auto">
          <a:xfrm>
            <a:off x="4572000" y="980728"/>
            <a:ext cx="1296144" cy="1224136"/>
          </a:xfrm>
          <a:prstGeom prst="ellipse">
            <a:avLst/>
          </a:prstGeom>
          <a:solidFill>
            <a:srgbClr val="00B05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 eaLnBrk="0" hangingPunct="0"/>
            <a:r>
              <a:rPr lang="ru-RU" sz="2000" dirty="0" smtClean="0"/>
              <a:t>  </a:t>
            </a:r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5</a:t>
            </a:r>
            <a:endParaRPr lang="ru-RU" sz="5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Овал 23"/>
          <p:cNvSpPr>
            <a:spLocks noChangeArrowheads="1"/>
          </p:cNvSpPr>
          <p:nvPr/>
        </p:nvSpPr>
        <p:spPr bwMode="auto">
          <a:xfrm>
            <a:off x="6084168" y="980728"/>
            <a:ext cx="1296144" cy="1224136"/>
          </a:xfrm>
          <a:prstGeom prst="ellipse">
            <a:avLst/>
          </a:prstGeom>
          <a:solidFill>
            <a:srgbClr val="00B05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 eaLnBrk="0" hangingPunct="0"/>
            <a:r>
              <a:rPr lang="ru-RU" sz="2000" dirty="0" smtClean="0"/>
              <a:t>  </a:t>
            </a:r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6</a:t>
            </a:r>
            <a:endParaRPr lang="ru-RU" sz="5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Овал 24"/>
          <p:cNvSpPr>
            <a:spLocks noChangeArrowheads="1"/>
          </p:cNvSpPr>
          <p:nvPr/>
        </p:nvSpPr>
        <p:spPr bwMode="auto">
          <a:xfrm>
            <a:off x="7452320" y="980728"/>
            <a:ext cx="1296144" cy="1224136"/>
          </a:xfrm>
          <a:prstGeom prst="ellipse">
            <a:avLst/>
          </a:prstGeom>
          <a:solidFill>
            <a:srgbClr val="00B05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 eaLnBrk="0" hangingPunct="0"/>
            <a:r>
              <a:rPr lang="ru-RU" sz="2000" dirty="0" smtClean="0"/>
              <a:t>  </a:t>
            </a:r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7</a:t>
            </a:r>
            <a:endParaRPr lang="ru-RU" sz="5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Овал 25"/>
          <p:cNvSpPr>
            <a:spLocks noChangeArrowheads="1"/>
          </p:cNvSpPr>
          <p:nvPr/>
        </p:nvSpPr>
        <p:spPr bwMode="auto">
          <a:xfrm>
            <a:off x="6372200" y="2780928"/>
            <a:ext cx="1296144" cy="1224136"/>
          </a:xfrm>
          <a:prstGeom prst="ellipse">
            <a:avLst/>
          </a:prstGeom>
          <a:solidFill>
            <a:srgbClr val="00B05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 eaLnBrk="0" hangingPunct="0"/>
            <a:r>
              <a:rPr lang="ru-RU" sz="2000" dirty="0" smtClean="0"/>
              <a:t>  </a:t>
            </a:r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8</a:t>
            </a:r>
            <a:endParaRPr lang="ru-RU" sz="5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Овал 28"/>
          <p:cNvSpPr>
            <a:spLocks noChangeArrowheads="1"/>
          </p:cNvSpPr>
          <p:nvPr/>
        </p:nvSpPr>
        <p:spPr bwMode="auto">
          <a:xfrm>
            <a:off x="2051720" y="4149080"/>
            <a:ext cx="1728192" cy="1728192"/>
          </a:xfrm>
          <a:prstGeom prst="ellipse">
            <a:avLst/>
          </a:prstGeom>
          <a:solidFill>
            <a:srgbClr val="00B05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 eaLnBrk="0" hangingPunct="0"/>
            <a:r>
              <a:rPr lang="ru-RU" sz="2000" dirty="0" smtClean="0"/>
              <a:t>  </a:t>
            </a:r>
            <a:r>
              <a:rPr lang="ru-RU" sz="7200" b="1" dirty="0" smtClean="0">
                <a:latin typeface="Times New Roman" pitchFamily="18" charset="0"/>
                <a:cs typeface="Times New Roman" pitchFamily="18" charset="0"/>
              </a:rPr>
              <a:t>10</a:t>
            </a:r>
            <a:endParaRPr lang="ru-RU" sz="7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" name="Овал 40"/>
          <p:cNvSpPr>
            <a:spLocks noChangeArrowheads="1"/>
          </p:cNvSpPr>
          <p:nvPr/>
        </p:nvSpPr>
        <p:spPr bwMode="auto">
          <a:xfrm>
            <a:off x="5076056" y="4149080"/>
            <a:ext cx="1728192" cy="1728192"/>
          </a:xfrm>
          <a:prstGeom prst="ellipse">
            <a:avLst/>
          </a:prstGeom>
          <a:solidFill>
            <a:srgbClr val="00B05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 eaLnBrk="0" hangingPunct="0"/>
            <a:r>
              <a:rPr lang="ru-RU" sz="2000" dirty="0" smtClean="0"/>
              <a:t>  </a:t>
            </a:r>
            <a:r>
              <a:rPr lang="ru-RU" sz="7200" b="1" dirty="0" smtClean="0">
                <a:latin typeface="Times New Roman" pitchFamily="18" charset="0"/>
                <a:cs typeface="Times New Roman" pitchFamily="18" charset="0"/>
              </a:rPr>
              <a:t>11</a:t>
            </a:r>
            <a:endParaRPr lang="ru-RU" sz="7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3" name="Овал 42"/>
          <p:cNvSpPr>
            <a:spLocks noChangeArrowheads="1"/>
          </p:cNvSpPr>
          <p:nvPr/>
        </p:nvSpPr>
        <p:spPr bwMode="auto">
          <a:xfrm>
            <a:off x="7236296" y="4077072"/>
            <a:ext cx="1728192" cy="1728192"/>
          </a:xfrm>
          <a:prstGeom prst="ellipse">
            <a:avLst/>
          </a:prstGeom>
          <a:solidFill>
            <a:srgbClr val="00B05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 eaLnBrk="0" hangingPunct="0"/>
            <a:r>
              <a:rPr lang="ru-RU" sz="2000" dirty="0" smtClean="0"/>
              <a:t>  </a:t>
            </a:r>
            <a:r>
              <a:rPr lang="ru-RU" sz="7200" b="1" dirty="0" smtClean="0">
                <a:latin typeface="Times New Roman" pitchFamily="18" charset="0"/>
                <a:cs typeface="Times New Roman" pitchFamily="18" charset="0"/>
              </a:rPr>
              <a:t>12</a:t>
            </a:r>
            <a:endParaRPr lang="ru-RU" sz="7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5" name="Овал 44"/>
          <p:cNvSpPr>
            <a:spLocks noChangeArrowheads="1"/>
          </p:cNvSpPr>
          <p:nvPr/>
        </p:nvSpPr>
        <p:spPr bwMode="auto">
          <a:xfrm>
            <a:off x="179512" y="4149080"/>
            <a:ext cx="1728192" cy="1728192"/>
          </a:xfrm>
          <a:prstGeom prst="ellipse">
            <a:avLst/>
          </a:prstGeom>
          <a:solidFill>
            <a:srgbClr val="00B05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 eaLnBrk="0" hangingPunct="0"/>
            <a:r>
              <a:rPr lang="ru-RU" sz="2000" dirty="0" smtClean="0"/>
              <a:t>  </a:t>
            </a:r>
            <a:r>
              <a:rPr lang="ru-RU" sz="7200" b="1" dirty="0" smtClean="0">
                <a:latin typeface="Times New Roman" pitchFamily="18" charset="0"/>
                <a:cs typeface="Times New Roman" pitchFamily="18" charset="0"/>
              </a:rPr>
              <a:t>9</a:t>
            </a:r>
            <a:endParaRPr lang="ru-RU" sz="72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 animBg="1"/>
      <p:bldP spid="21" grpId="0" animBg="1"/>
      <p:bldP spid="23" grpId="0" animBg="1"/>
      <p:bldP spid="24" grpId="0" animBg="1"/>
      <p:bldP spid="25" grpId="0" animBg="1"/>
      <p:bldP spid="26" grpId="0" animBg="1"/>
      <p:bldP spid="29" grpId="0" animBg="1"/>
      <p:bldP spid="41" grpId="0" animBg="1"/>
      <p:bldP spid="43" grpId="0" animBg="1"/>
      <p:bldP spid="45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трелка вверх 2">
            <a:hlinkClick r:id="rId3" action="ppaction://hlinksldjump"/>
          </p:cNvPr>
          <p:cNvSpPr/>
          <p:nvPr/>
        </p:nvSpPr>
        <p:spPr>
          <a:xfrm>
            <a:off x="8244408" y="5949280"/>
            <a:ext cx="576064" cy="648072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0" y="188640"/>
            <a:ext cx="8974188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 чём идёт речь?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«Её заваривают, затевая какое-нибудь неприятное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хлопотливое дело, а потом расхлёбывают,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распутывая это дело; её не сваришь, с тем, с кем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трудно договориться; она в голове у путаников? 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283968" y="6273225"/>
            <a:ext cx="121539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i="1" dirty="0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Каша</a:t>
            </a:r>
            <a:endParaRPr lang="ru-RU" sz="3200" b="1" dirty="0">
              <a:solidFill>
                <a:srgbClr val="FF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289" name="Picture 1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2555776" y="2708920"/>
            <a:ext cx="4536504" cy="36065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44408" y="6356350"/>
            <a:ext cx="442392" cy="365125"/>
          </a:xfrm>
        </p:spPr>
        <p:txBody>
          <a:bodyPr/>
          <a:lstStyle/>
          <a:p>
            <a:fld id="{B19B0651-EE4F-4900-A07F-96A6BFA9D0F0}" type="slidenum">
              <a:rPr lang="ru-RU" smtClean="0">
                <a:solidFill>
                  <a:schemeClr val="tx1"/>
                </a:solidFill>
              </a:rPr>
              <a:pPr/>
              <a:t>46</a:t>
            </a:fld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12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трелка вверх 2">
            <a:hlinkClick r:id="rId3" action="ppaction://hlinksldjump"/>
          </p:cNvPr>
          <p:cNvSpPr/>
          <p:nvPr/>
        </p:nvSpPr>
        <p:spPr>
          <a:xfrm>
            <a:off x="8244408" y="5949280"/>
            <a:ext cx="576064" cy="648072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179512" y="188640"/>
            <a:ext cx="8784975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О чем идёт речь? </a:t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Оно может быть причиной раздора, ему бывает некуда упасть, оно обычно недалеко падает от «родственников».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923928" y="6273225"/>
            <a:ext cx="147489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i="1" dirty="0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Яблоко</a:t>
            </a:r>
            <a:endParaRPr lang="ru-RU" sz="3200" b="1" dirty="0">
              <a:solidFill>
                <a:srgbClr val="FF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4514" name="Picture 2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2483768" y="2276872"/>
            <a:ext cx="4333875" cy="403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316416" y="6356350"/>
            <a:ext cx="370384" cy="365125"/>
          </a:xfrm>
        </p:spPr>
        <p:txBody>
          <a:bodyPr/>
          <a:lstStyle/>
          <a:p>
            <a:fld id="{B19B0651-EE4F-4900-A07F-96A6BFA9D0F0}" type="slidenum">
              <a:rPr lang="ru-RU" smtClean="0">
                <a:solidFill>
                  <a:schemeClr val="tx1"/>
                </a:solidFill>
              </a:rPr>
              <a:pPr/>
              <a:t>47</a:t>
            </a:fld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64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трелка вверх 2">
            <a:hlinkClick r:id="rId3" action="ppaction://hlinksldjump"/>
          </p:cNvPr>
          <p:cNvSpPr/>
          <p:nvPr/>
        </p:nvSpPr>
        <p:spPr>
          <a:xfrm>
            <a:off x="8244408" y="5949280"/>
            <a:ext cx="576064" cy="648072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179512" y="188641"/>
            <a:ext cx="8784975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Угадай известную пословицу. </a:t>
            </a:r>
          </a:p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Спелый плод фруктового дерева под влиянием притяжения Земли опускается рядом со своим предком. 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187624" y="6273225"/>
            <a:ext cx="678416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i="1" dirty="0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Яблоко от яблони недалеко падает</a:t>
            </a:r>
            <a:endParaRPr lang="ru-RU" sz="3200" b="1" dirty="0">
              <a:solidFill>
                <a:srgbClr val="FF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5538" name="Picture 2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3419872" y="2348880"/>
            <a:ext cx="2581275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316416" y="6356350"/>
            <a:ext cx="370384" cy="365125"/>
          </a:xfrm>
        </p:spPr>
        <p:txBody>
          <a:bodyPr/>
          <a:lstStyle/>
          <a:p>
            <a:fld id="{B19B0651-EE4F-4900-A07F-96A6BFA9D0F0}" type="slidenum">
              <a:rPr lang="ru-RU" smtClean="0">
                <a:solidFill>
                  <a:schemeClr val="tx1"/>
                </a:solidFill>
              </a:rPr>
              <a:pPr/>
              <a:t>48</a:t>
            </a:fld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65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трелка вверх 2">
            <a:hlinkClick r:id="rId3" action="ppaction://hlinksldjump"/>
          </p:cNvPr>
          <p:cNvSpPr/>
          <p:nvPr/>
        </p:nvSpPr>
        <p:spPr>
          <a:xfrm>
            <a:off x="8244408" y="5949280"/>
            <a:ext cx="576064" cy="648072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179512" y="188642"/>
            <a:ext cx="8784975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Угадай известную пословицу. </a:t>
            </a:r>
          </a:p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По окончании выяснения отношений с применением физической силы не делают движений передними конечностями вверх.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547664" y="6273225"/>
            <a:ext cx="621618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i="1" dirty="0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После драки кулаками не машут</a:t>
            </a:r>
            <a:endParaRPr lang="ru-RU" sz="3200" b="1" dirty="0">
              <a:solidFill>
                <a:srgbClr val="FF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6562" name="Picture 2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1403648" y="2204864"/>
            <a:ext cx="6546304" cy="41764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316416" y="6356350"/>
            <a:ext cx="370384" cy="365125"/>
          </a:xfrm>
        </p:spPr>
        <p:txBody>
          <a:bodyPr/>
          <a:lstStyle/>
          <a:p>
            <a:fld id="{B19B0651-EE4F-4900-A07F-96A6BFA9D0F0}" type="slidenum">
              <a:rPr lang="ru-RU" smtClean="0">
                <a:solidFill>
                  <a:schemeClr val="tx1"/>
                </a:solidFill>
              </a:rPr>
              <a:pPr/>
              <a:t>49</a:t>
            </a:fld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66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07504" y="548680"/>
            <a:ext cx="903649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6. Эта часть речи обозначает предмет и отвечает на вопросы </a:t>
            </a:r>
            <a:r>
              <a:rPr lang="ru-RU" sz="3200" i="1" dirty="0" smtClean="0">
                <a:latin typeface="Times New Roman" pitchFamily="18" charset="0"/>
                <a:cs typeface="Times New Roman" pitchFamily="18" charset="0"/>
              </a:rPr>
              <a:t>кто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? </a:t>
            </a:r>
            <a:r>
              <a:rPr lang="ru-RU" sz="3200" i="1" dirty="0" smtClean="0">
                <a:latin typeface="Times New Roman" pitchFamily="18" charset="0"/>
                <a:cs typeface="Times New Roman" pitchFamily="18" charset="0"/>
              </a:rPr>
              <a:t>что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? 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508104" y="1052736"/>
            <a:ext cx="342856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Существительное</a:t>
            </a:r>
            <a:endParaRPr lang="ru-RU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07504" y="1916832"/>
            <a:ext cx="878497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7. Как называются слова, близкие по значению, но разные по звучанию?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876256" y="2420888"/>
            <a:ext cx="202010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Синонимы</a:t>
            </a:r>
            <a:endParaRPr lang="ru-RU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07504" y="3356992"/>
            <a:ext cx="805579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8. 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Halloween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- это национальный праздник...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596336" y="3356992"/>
            <a:ext cx="138313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Англии</a:t>
            </a:r>
            <a:endParaRPr lang="ru-RU" sz="32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07504" y="4365104"/>
            <a:ext cx="751680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9. Как переводится английское слово 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cat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? 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7740352" y="4365104"/>
            <a:ext cx="86312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кот</a:t>
            </a:r>
            <a:endParaRPr lang="ru-RU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07504" y="5301208"/>
            <a:ext cx="50369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10. Спасибо по-английски? 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7020272" y="5301208"/>
            <a:ext cx="190629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Thank you</a:t>
            </a:r>
            <a:endParaRPr lang="ru-RU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2"/>
          </p:nvPr>
        </p:nvSpPr>
        <p:spPr>
          <a:xfrm>
            <a:off x="8604448" y="6381328"/>
            <a:ext cx="298376" cy="365125"/>
          </a:xfrm>
        </p:spPr>
        <p:txBody>
          <a:bodyPr/>
          <a:lstStyle/>
          <a:p>
            <a:fld id="{B19B0651-EE4F-4900-A07F-96A6BFA9D0F0}" type="slidenum">
              <a:rPr lang="ru-RU" smtClean="0">
                <a:solidFill>
                  <a:schemeClr val="tx1"/>
                </a:solidFill>
              </a:rPr>
              <a:pPr/>
              <a:t>5</a:t>
            </a:fld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трелка вверх 2">
            <a:hlinkClick r:id="rId3" action="ppaction://hlinksldjump"/>
          </p:cNvPr>
          <p:cNvSpPr/>
          <p:nvPr/>
        </p:nvSpPr>
        <p:spPr>
          <a:xfrm>
            <a:off x="8244408" y="5949280"/>
            <a:ext cx="576064" cy="648072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179512" y="-57578"/>
            <a:ext cx="8784975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«Толстый и смуглый старичок с бородой по пояс, в роскошной чалме, тонком белом шерстяном кафтане, обильно расшитом золотом, серебром, в белоснежных шелковых шароварах, в туфлях с высокозагнутыми носками». Кто же это?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915816" y="6273225"/>
            <a:ext cx="375218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i="1" dirty="0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Старик </a:t>
            </a:r>
            <a:r>
              <a:rPr lang="ru-RU" sz="3200" b="1" i="1" dirty="0" err="1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Хоттабыч</a:t>
            </a:r>
            <a:endParaRPr lang="ru-RU" sz="3200" b="1" dirty="0">
              <a:solidFill>
                <a:srgbClr val="FF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7586" name="Picture 2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1907704" y="2420888"/>
            <a:ext cx="5447928" cy="3995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316416" y="6356350"/>
            <a:ext cx="370384" cy="365125"/>
          </a:xfrm>
        </p:spPr>
        <p:txBody>
          <a:bodyPr/>
          <a:lstStyle/>
          <a:p>
            <a:fld id="{B19B0651-EE4F-4900-A07F-96A6BFA9D0F0}" type="slidenum">
              <a:rPr lang="ru-RU" smtClean="0">
                <a:solidFill>
                  <a:schemeClr val="tx1"/>
                </a:solidFill>
              </a:rPr>
              <a:pPr/>
              <a:t>50</a:t>
            </a:fld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67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трелка вверх 2">
            <a:hlinkClick r:id="rId3" action="ppaction://hlinksldjump"/>
          </p:cNvPr>
          <p:cNvSpPr/>
          <p:nvPr/>
        </p:nvSpPr>
        <p:spPr>
          <a:xfrm>
            <a:off x="8244408" y="5949280"/>
            <a:ext cx="576064" cy="648072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827584" y="0"/>
            <a:ext cx="7416824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       «Высока, стройна, бела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         И умом, и всем взяла.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         Но зато горда, ломлива,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         Своенравна и ревнива».     Кто это? 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043608" y="5780782"/>
            <a:ext cx="716561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i="1" dirty="0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Царица из «Сказки о мёртвой царевне</a:t>
            </a:r>
          </a:p>
          <a:p>
            <a:pPr algn="ctr"/>
            <a:r>
              <a:rPr lang="ru-RU" sz="3200" b="1" i="1" dirty="0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 и о семи богатырях»</a:t>
            </a:r>
            <a:endParaRPr lang="ru-RU" sz="3200" b="1" dirty="0">
              <a:solidFill>
                <a:srgbClr val="FF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8610" name="Picture 2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1979712" y="1988840"/>
            <a:ext cx="5334000" cy="400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316416" y="6356350"/>
            <a:ext cx="370384" cy="365125"/>
          </a:xfrm>
        </p:spPr>
        <p:txBody>
          <a:bodyPr/>
          <a:lstStyle/>
          <a:p>
            <a:fld id="{B19B0651-EE4F-4900-A07F-96A6BFA9D0F0}" type="slidenum">
              <a:rPr lang="ru-RU" smtClean="0">
                <a:solidFill>
                  <a:schemeClr val="tx1"/>
                </a:solidFill>
              </a:rPr>
              <a:pPr/>
              <a:t>51</a:t>
            </a:fld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68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трелка вверх 2">
            <a:hlinkClick r:id="rId3" action="ppaction://hlinksldjump"/>
          </p:cNvPr>
          <p:cNvSpPr/>
          <p:nvPr/>
        </p:nvSpPr>
        <p:spPr>
          <a:xfrm>
            <a:off x="8244408" y="5949280"/>
            <a:ext cx="576064" cy="648072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827584" y="116632"/>
            <a:ext cx="7416824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       В баснях какого писателя отражён период Отечественной войны 1812 г. 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131840" y="6165304"/>
            <a:ext cx="295232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i="1" dirty="0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И.А. Крылов</a:t>
            </a:r>
            <a:endParaRPr lang="ru-RU" sz="3200" b="1" dirty="0">
              <a:solidFill>
                <a:srgbClr val="FF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9634" name="Picture 2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1619672" y="1124744"/>
            <a:ext cx="6096000" cy="5079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316416" y="6356350"/>
            <a:ext cx="370384" cy="365125"/>
          </a:xfrm>
        </p:spPr>
        <p:txBody>
          <a:bodyPr/>
          <a:lstStyle/>
          <a:p>
            <a:fld id="{B19B0651-EE4F-4900-A07F-96A6BFA9D0F0}" type="slidenum">
              <a:rPr lang="ru-RU" smtClean="0">
                <a:solidFill>
                  <a:schemeClr val="tx1"/>
                </a:solidFill>
              </a:rPr>
              <a:pPr/>
              <a:t>52</a:t>
            </a:fld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69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трелка вверх 2">
            <a:hlinkClick r:id="rId3" action="ppaction://hlinksldjump"/>
          </p:cNvPr>
          <p:cNvSpPr/>
          <p:nvPr/>
        </p:nvSpPr>
        <p:spPr>
          <a:xfrm>
            <a:off x="8244408" y="5949280"/>
            <a:ext cx="576064" cy="648072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827584" y="0"/>
            <a:ext cx="7776864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«Друзья, к чему весь этот шум?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Я, ваш старинный сват и кум,…».       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                 Назовите произведение и автора.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619672" y="6165304"/>
            <a:ext cx="633670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i="1" dirty="0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И.А. Крылов «Волк на псарне»</a:t>
            </a:r>
            <a:endParaRPr lang="ru-RU" sz="3200" b="1" dirty="0">
              <a:solidFill>
                <a:srgbClr val="FF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0659" name="Picture 3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2915816" y="1484784"/>
            <a:ext cx="3381375" cy="475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8316416" y="6356350"/>
            <a:ext cx="370384" cy="365125"/>
          </a:xfrm>
        </p:spPr>
        <p:txBody>
          <a:bodyPr/>
          <a:lstStyle/>
          <a:p>
            <a:fld id="{B19B0651-EE4F-4900-A07F-96A6BFA9D0F0}" type="slidenum">
              <a:rPr lang="ru-RU" smtClean="0">
                <a:solidFill>
                  <a:schemeClr val="tx1"/>
                </a:solidFill>
              </a:rPr>
              <a:pPr/>
              <a:t>53</a:t>
            </a:fld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706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трелка вверх 2">
            <a:hlinkClick r:id="rId3" action="ppaction://hlinksldjump"/>
          </p:cNvPr>
          <p:cNvSpPr/>
          <p:nvPr/>
        </p:nvSpPr>
        <p:spPr>
          <a:xfrm>
            <a:off x="8244408" y="5949280"/>
            <a:ext cx="576064" cy="648072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683568" y="188640"/>
            <a:ext cx="7416824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Добавь недостающее слово – название животного.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084168" y="2420888"/>
            <a:ext cx="144016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i="1" dirty="0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волк</a:t>
            </a:r>
            <a:endParaRPr lang="ru-RU" sz="4000" b="1" dirty="0">
              <a:solidFill>
                <a:srgbClr val="FF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67544" y="2564904"/>
            <a:ext cx="368985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Голоден, как … 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684" name="Picture 4" descr="F:\Lyuba\Lyuba\Воспитание\Игра Счастливый случай\Счастливый случай\28171832_30ba105d62d6.gif"/>
          <p:cNvPicPr>
            <a:picLocks noChangeAspect="1" noChangeArrowheads="1" noCrop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3851920" y="3717032"/>
            <a:ext cx="2426965" cy="1461319"/>
          </a:xfrm>
          <a:prstGeom prst="rect">
            <a:avLst/>
          </a:prstGeom>
          <a:noFill/>
        </p:spPr>
      </p:pic>
      <p:sp>
        <p:nvSpPr>
          <p:cNvPr id="19" name="Номер слайда 18"/>
          <p:cNvSpPr>
            <a:spLocks noGrp="1"/>
          </p:cNvSpPr>
          <p:nvPr>
            <p:ph type="sldNum" sz="quarter" idx="12"/>
          </p:nvPr>
        </p:nvSpPr>
        <p:spPr>
          <a:xfrm>
            <a:off x="8316416" y="6356350"/>
            <a:ext cx="370384" cy="365125"/>
          </a:xfrm>
        </p:spPr>
        <p:txBody>
          <a:bodyPr/>
          <a:lstStyle/>
          <a:p>
            <a:fld id="{B19B0651-EE4F-4900-A07F-96A6BFA9D0F0}" type="slidenum">
              <a:rPr lang="ru-RU" smtClean="0">
                <a:solidFill>
                  <a:schemeClr val="tx1"/>
                </a:solidFill>
              </a:rPr>
              <a:pPr/>
              <a:t>54</a:t>
            </a:fld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500"/>
                                        <p:tgtEl>
                                          <p:spTgt spid="71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трелка вверх 2">
            <a:hlinkClick r:id="rId3" action="ppaction://hlinksldjump"/>
          </p:cNvPr>
          <p:cNvSpPr/>
          <p:nvPr/>
        </p:nvSpPr>
        <p:spPr>
          <a:xfrm>
            <a:off x="8244408" y="5949280"/>
            <a:ext cx="576064" cy="648072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755576" y="65530"/>
            <a:ext cx="7416824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Добавь недостающее слово – название животного.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23528" y="2708920"/>
            <a:ext cx="331565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Здоров, как… 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372200" y="2708920"/>
            <a:ext cx="105670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i="1" dirty="0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бык</a:t>
            </a:r>
            <a:endParaRPr lang="ru-RU" sz="4000" b="1" dirty="0">
              <a:solidFill>
                <a:srgbClr val="FF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683" name="Picture 3" descr="F:\Lyuba\Lyuba\Воспитание\Игра Счастливый случай\Счастливый случай\0_8fcaf_e1b4c9e5_XL.gif"/>
          <p:cNvPicPr>
            <a:picLocks noChangeAspect="1" noChangeArrowheads="1" noCrop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3707904" y="3861048"/>
            <a:ext cx="2140074" cy="1656184"/>
          </a:xfrm>
          <a:prstGeom prst="rect">
            <a:avLst/>
          </a:prstGeom>
          <a:noFill/>
        </p:spPr>
      </p:pic>
      <p:sp>
        <p:nvSpPr>
          <p:cNvPr id="19" name="Номер слайда 18"/>
          <p:cNvSpPr>
            <a:spLocks noGrp="1"/>
          </p:cNvSpPr>
          <p:nvPr>
            <p:ph type="sldNum" sz="quarter" idx="12"/>
          </p:nvPr>
        </p:nvSpPr>
        <p:spPr>
          <a:xfrm>
            <a:off x="8316416" y="6356350"/>
            <a:ext cx="370384" cy="365125"/>
          </a:xfrm>
        </p:spPr>
        <p:txBody>
          <a:bodyPr/>
          <a:lstStyle/>
          <a:p>
            <a:fld id="{B19B0651-EE4F-4900-A07F-96A6BFA9D0F0}" type="slidenum">
              <a:rPr lang="ru-RU" smtClean="0">
                <a:solidFill>
                  <a:schemeClr val="tx1"/>
                </a:solidFill>
              </a:rPr>
              <a:pPr/>
              <a:t>55</a:t>
            </a:fld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500"/>
                                        <p:tgtEl>
                                          <p:spTgt spid="71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трелка вверх 2">
            <a:hlinkClick r:id="rId3" action="ppaction://hlinksldjump"/>
          </p:cNvPr>
          <p:cNvSpPr/>
          <p:nvPr/>
        </p:nvSpPr>
        <p:spPr>
          <a:xfrm>
            <a:off x="8244408" y="5949280"/>
            <a:ext cx="576064" cy="648072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683568" y="188640"/>
            <a:ext cx="7416824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Добавь недостающее слово – название животного.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39552" y="2636912"/>
            <a:ext cx="384111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Болтлив, как …. 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516216" y="2564904"/>
            <a:ext cx="167238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i="1" dirty="0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сорока</a:t>
            </a:r>
            <a:endParaRPr lang="ru-RU" sz="4000" b="1" dirty="0">
              <a:solidFill>
                <a:srgbClr val="FF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686" name="Picture 6" descr="F:\Lyuba\Lyuba\Воспитание\Игра Счастливый случай\Счастливый случай\05d8274de38a.gif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3923928" y="3140968"/>
            <a:ext cx="1905000" cy="1584176"/>
          </a:xfrm>
          <a:prstGeom prst="rect">
            <a:avLst/>
          </a:prstGeom>
          <a:noFill/>
        </p:spPr>
      </p:pic>
      <p:sp>
        <p:nvSpPr>
          <p:cNvPr id="19" name="Номер слайда 18"/>
          <p:cNvSpPr>
            <a:spLocks noGrp="1"/>
          </p:cNvSpPr>
          <p:nvPr>
            <p:ph type="sldNum" sz="quarter" idx="12"/>
          </p:nvPr>
        </p:nvSpPr>
        <p:spPr>
          <a:xfrm>
            <a:off x="8316416" y="6356350"/>
            <a:ext cx="370384" cy="365125"/>
          </a:xfrm>
        </p:spPr>
        <p:txBody>
          <a:bodyPr/>
          <a:lstStyle/>
          <a:p>
            <a:fld id="{B19B0651-EE4F-4900-A07F-96A6BFA9D0F0}" type="slidenum">
              <a:rPr lang="ru-RU" smtClean="0">
                <a:solidFill>
                  <a:schemeClr val="tx1"/>
                </a:solidFill>
              </a:rPr>
              <a:pPr/>
              <a:t>56</a:t>
            </a:fld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500"/>
                                        <p:tgtEl>
                                          <p:spTgt spid="716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трелка вверх 2">
            <a:hlinkClick r:id="rId3" action="ppaction://hlinksldjump"/>
          </p:cNvPr>
          <p:cNvSpPr/>
          <p:nvPr/>
        </p:nvSpPr>
        <p:spPr>
          <a:xfrm>
            <a:off x="8244408" y="5949280"/>
            <a:ext cx="576064" cy="648072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971600" y="188640"/>
            <a:ext cx="7416824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Добавь недостающее слово – название животного.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11560" y="2780928"/>
            <a:ext cx="285071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Нем, как … 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940152" y="2852936"/>
            <a:ext cx="130997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i="1" dirty="0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рыба</a:t>
            </a:r>
            <a:endParaRPr lang="ru-RU" sz="4000" b="1" dirty="0">
              <a:solidFill>
                <a:srgbClr val="FF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687" name="Picture 7" descr="F:\Lyuba\Lyuba\Воспитание\Игра Счастливый случай\Счастливый случай\72093014_866252031.gif"/>
          <p:cNvPicPr>
            <a:picLocks noChangeAspect="1" noChangeArrowheads="1" noCrop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3491880" y="3429000"/>
            <a:ext cx="2016224" cy="1656184"/>
          </a:xfrm>
          <a:prstGeom prst="rect">
            <a:avLst/>
          </a:prstGeom>
          <a:noFill/>
        </p:spPr>
      </p:pic>
      <p:sp>
        <p:nvSpPr>
          <p:cNvPr id="19" name="Номер слайда 18"/>
          <p:cNvSpPr>
            <a:spLocks noGrp="1"/>
          </p:cNvSpPr>
          <p:nvPr>
            <p:ph type="sldNum" sz="quarter" idx="12"/>
          </p:nvPr>
        </p:nvSpPr>
        <p:spPr>
          <a:xfrm>
            <a:off x="8316416" y="6356350"/>
            <a:ext cx="370384" cy="365125"/>
          </a:xfrm>
        </p:spPr>
        <p:txBody>
          <a:bodyPr/>
          <a:lstStyle/>
          <a:p>
            <a:fld id="{B19B0651-EE4F-4900-A07F-96A6BFA9D0F0}" type="slidenum">
              <a:rPr lang="ru-RU" smtClean="0">
                <a:solidFill>
                  <a:schemeClr val="tx1"/>
                </a:solidFill>
              </a:rPr>
              <a:pPr/>
              <a:t>57</a:t>
            </a:fld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500"/>
                                        <p:tgtEl>
                                          <p:spTgt spid="716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3"/>
          <p:cNvSpPr>
            <a:spLocks noGrp="1"/>
          </p:cNvSpPr>
          <p:nvPr>
            <p:ph type="ctrTitle"/>
          </p:nvPr>
        </p:nvSpPr>
        <p:spPr>
          <a:xfrm>
            <a:off x="2555776" y="0"/>
            <a:ext cx="4357719" cy="898544"/>
          </a:xfrm>
        </p:spPr>
        <p:txBody>
          <a:bodyPr>
            <a:normAutofit/>
          </a:bodyPr>
          <a:lstStyle/>
          <a:p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Пятый гейм: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14282" y="4919008"/>
            <a:ext cx="87154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5 вопросов, время на обдумывание не даётся, за правильный ответ –</a:t>
            </a:r>
          </a:p>
          <a:p>
            <a:pPr algn="ctr"/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u="sng" dirty="0" smtClean="0">
                <a:latin typeface="Times New Roman" pitchFamily="18" charset="0"/>
                <a:cs typeface="Times New Roman" pitchFamily="18" charset="0"/>
              </a:rPr>
              <a:t>1 балл</a:t>
            </a:r>
            <a:endParaRPr lang="ru-RU" sz="4000" dirty="0"/>
          </a:p>
        </p:txBody>
      </p:sp>
      <p:pic>
        <p:nvPicPr>
          <p:cNvPr id="7" name="Диамант -гонка за лидером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501090" y="6286520"/>
            <a:ext cx="438152" cy="304800"/>
          </a:xfrm>
          <a:prstGeom prst="rect">
            <a:avLst/>
          </a:prstGeom>
        </p:spPr>
      </p:pic>
      <p:pic>
        <p:nvPicPr>
          <p:cNvPr id="10241" name="Picture 1" descr="F:\Lyuba\Lyuba\Воспитание\Игра Счастливый случай\Ssl_gonka.jpg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1619672" y="764704"/>
            <a:ext cx="6096000" cy="4320480"/>
          </a:xfrm>
          <a:prstGeom prst="rect">
            <a:avLst/>
          </a:prstGeom>
          <a:noFill/>
        </p:spPr>
      </p:pic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8316416" y="6356350"/>
            <a:ext cx="370384" cy="365125"/>
          </a:xfrm>
        </p:spPr>
        <p:txBody>
          <a:bodyPr/>
          <a:lstStyle/>
          <a:p>
            <a:fld id="{B19B0651-EE4F-4900-A07F-96A6BFA9D0F0}" type="slidenum">
              <a:rPr lang="ru-RU" smtClean="0">
                <a:solidFill>
                  <a:schemeClr val="tx1"/>
                </a:solidFill>
              </a:rPr>
              <a:pPr/>
              <a:t>58</a:t>
            </a:fld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806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3" descr="F:\Lyuba\Lyuba\Воспитание\Игра Счастливый случай\Счастливый случай\1a5e3f1cdbdc.gif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6948264" y="1484784"/>
            <a:ext cx="1790328" cy="1584176"/>
          </a:xfrm>
          <a:prstGeom prst="rect">
            <a:avLst/>
          </a:prstGeom>
          <a:noFill/>
        </p:spPr>
      </p:pic>
      <p:pic>
        <p:nvPicPr>
          <p:cNvPr id="15" name="Picture 3" descr="F:\Lyuba\Lyuba\Воспитание\Игра Счастливый случай\Счастливый случай\1a5e3f1cdbdc.gif">
            <a:hlinkClick r:id="rId5" action="ppaction://hlinksldjump"/>
          </p:cNvPr>
          <p:cNvPicPr>
            <a:picLocks noChangeAspect="1" noChangeArrowheads="1" noCrop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4716016" y="1484784"/>
            <a:ext cx="1790328" cy="1584176"/>
          </a:xfrm>
          <a:prstGeom prst="rect">
            <a:avLst/>
          </a:prstGeom>
          <a:noFill/>
        </p:spPr>
      </p:pic>
      <p:pic>
        <p:nvPicPr>
          <p:cNvPr id="14" name="Picture 3" descr="F:\Lyuba\Lyuba\Воспитание\Игра Счастливый случай\Счастливый случай\1a5e3f1cdbdc.gif">
            <a:hlinkClick r:id="rId6" action="ppaction://hlinksldjump"/>
          </p:cNvPr>
          <p:cNvPicPr>
            <a:picLocks noChangeAspect="1" noChangeArrowheads="1" noCrop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2339752" y="1484784"/>
            <a:ext cx="1790328" cy="1584176"/>
          </a:xfrm>
          <a:prstGeom prst="rect">
            <a:avLst/>
          </a:prstGeom>
          <a:noFill/>
        </p:spPr>
      </p:pic>
      <p:pic>
        <p:nvPicPr>
          <p:cNvPr id="9219" name="Picture 3" descr="F:\Lyuba\Lyuba\Воспитание\Игра Счастливый случай\Счастливый случай\1a5e3f1cdbdc.gif">
            <a:hlinkClick r:id="rId7" action="ppaction://hlinksldjump"/>
          </p:cNvPr>
          <p:cNvPicPr>
            <a:picLocks noChangeAspect="1" noChangeArrowheads="1" noCrop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179512" y="1484784"/>
            <a:ext cx="1790328" cy="1584176"/>
          </a:xfrm>
          <a:prstGeom prst="rect">
            <a:avLst/>
          </a:prstGeom>
          <a:noFill/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244408" y="6356350"/>
            <a:ext cx="442392" cy="365125"/>
          </a:xfrm>
        </p:spPr>
        <p:txBody>
          <a:bodyPr/>
          <a:lstStyle/>
          <a:p>
            <a:fld id="{B19B0651-EE4F-4900-A07F-96A6BFA9D0F0}" type="slidenum">
              <a:rPr lang="ru-RU" smtClean="0">
                <a:solidFill>
                  <a:schemeClr val="tx1"/>
                </a:solidFill>
              </a:rPr>
              <a:pPr/>
              <a:t>59</a:t>
            </a:fld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27584" y="1844824"/>
            <a:ext cx="46038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kumimoji="0" lang="de-DE" sz="5400" b="1" i="0" u="none" strike="noStrike" cap="none" spc="50" normalizeH="0" baseline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I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843808" y="1844824"/>
            <a:ext cx="73610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kumimoji="0" lang="de-DE" sz="5400" b="1" i="0" u="none" strike="noStrike" cap="none" spc="50" normalizeH="0" baseline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II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076056" y="1844824"/>
            <a:ext cx="101181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kumimoji="0" lang="de-DE" sz="5400" b="1" i="0" u="none" strike="noStrike" cap="none" spc="50" normalizeH="0" baseline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III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7380312" y="1844824"/>
            <a:ext cx="96693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kumimoji="0" lang="de-DE" sz="5400" b="1" i="0" u="none" strike="noStrike" cap="none" spc="50" normalizeH="0" baseline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IV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2" name="Заголовок 3"/>
          <p:cNvSpPr>
            <a:spLocks noGrp="1"/>
          </p:cNvSpPr>
          <p:nvPr>
            <p:ph type="ctrTitle"/>
          </p:nvPr>
        </p:nvSpPr>
        <p:spPr>
          <a:xfrm>
            <a:off x="2555776" y="0"/>
            <a:ext cx="4392488" cy="791815"/>
          </a:xfrm>
        </p:spPr>
        <p:txBody>
          <a:bodyPr>
            <a:normAutofit/>
          </a:bodyPr>
          <a:lstStyle/>
          <a:p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Пятый гейм: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218" name="Rectangle 2"/>
          <p:cNvSpPr>
            <a:spLocks noChangeArrowheads="1"/>
          </p:cNvSpPr>
          <p:nvPr/>
        </p:nvSpPr>
        <p:spPr bwMode="auto">
          <a:xfrm>
            <a:off x="1331640" y="836712"/>
            <a:ext cx="7211461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Выберите  один из вариантов вопросов!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8" cstate="screen"/>
          <a:srcRect/>
          <a:stretch>
            <a:fillRect/>
          </a:stretch>
        </p:blipFill>
        <p:spPr bwMode="auto">
          <a:xfrm>
            <a:off x="2195736" y="3140968"/>
            <a:ext cx="4762500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Стрелка вниз 16">
            <a:hlinkClick r:id="rId9" action="ppaction://hlinksldjump"/>
          </p:cNvPr>
          <p:cNvSpPr/>
          <p:nvPr/>
        </p:nvSpPr>
        <p:spPr>
          <a:xfrm>
            <a:off x="8460432" y="5373216"/>
            <a:ext cx="576064" cy="79208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1285852" y="116632"/>
            <a:ext cx="6382492" cy="5386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Вопросы для второй команды 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(5б)</a:t>
            </a:r>
            <a:endParaRPr kumimoji="0" lang="ru-RU" sz="3200" b="1" i="1" u="none" strike="noStrike" cap="none" normalizeH="0" baseline="0" dirty="0" smtClean="0">
              <a:ln>
                <a:noFill/>
              </a:ln>
              <a:solidFill>
                <a:srgbClr val="00646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07504" y="764704"/>
            <a:ext cx="849694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buAutoNum type="arabicPeriod"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Обязательный порядок расположения букв.</a:t>
            </a:r>
          </a:p>
          <a:p>
            <a:pPr marL="514350" indent="-514350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07504" y="1700808"/>
            <a:ext cx="7859972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2. Часть слова, которая стоит после корня и 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служит для образования новых слов.</a:t>
            </a:r>
            <a:r>
              <a:rPr lang="ru-RU" sz="3200" dirty="0" smtClean="0"/>
              <a:t> 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948264" y="1196752"/>
            <a:ext cx="186621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Алфавит</a:t>
            </a:r>
            <a:endParaRPr lang="ru-RU" sz="32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948264" y="2132856"/>
            <a:ext cx="178965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Суффикс</a:t>
            </a:r>
            <a:endParaRPr lang="ru-RU" sz="32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07504" y="2996952"/>
            <a:ext cx="6960560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3. В предложении есть главные члены 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предложения и … 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652120" y="3501008"/>
            <a:ext cx="336823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торостепенные</a:t>
            </a:r>
            <a:endParaRPr lang="ru-RU" sz="32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07504" y="4365104"/>
            <a:ext cx="725801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4. Сколько гласных букв в нашем языке?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8316416" y="4365104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10</a:t>
            </a:r>
            <a:endParaRPr lang="ru-RU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79512" y="5157192"/>
            <a:ext cx="7470058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5. Сколько пар по звонкости – глухости в 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русском языке? 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8532440" y="5157192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endParaRPr lang="ru-RU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748464" y="6309320"/>
            <a:ext cx="226368" cy="365125"/>
          </a:xfrm>
        </p:spPr>
        <p:txBody>
          <a:bodyPr/>
          <a:lstStyle/>
          <a:p>
            <a:fld id="{B19B0651-EE4F-4900-A07F-96A6BFA9D0F0}" type="slidenum">
              <a:rPr lang="ru-RU" smtClean="0">
                <a:solidFill>
                  <a:schemeClr val="tx1"/>
                </a:solidFill>
              </a:rPr>
              <a:pPr/>
              <a:t>6</a:t>
            </a:fld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3" descr="F:\Lyuba\Lyuba\Воспитание\Игра Счастливый случай\Счастливый случай\1a5e3f1cdbdc.gif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388424" y="6165304"/>
            <a:ext cx="566192" cy="548680"/>
          </a:xfrm>
          <a:prstGeom prst="rect">
            <a:avLst/>
          </a:prstGeom>
          <a:noFill/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884368" y="6309320"/>
            <a:ext cx="442392" cy="365125"/>
          </a:xfrm>
        </p:spPr>
        <p:txBody>
          <a:bodyPr/>
          <a:lstStyle/>
          <a:p>
            <a:fld id="{B19B0651-EE4F-4900-A07F-96A6BFA9D0F0}" type="slidenum">
              <a:rPr lang="ru-RU" smtClean="0">
                <a:solidFill>
                  <a:schemeClr val="tx1"/>
                </a:solidFill>
              </a:rPr>
              <a:pPr/>
              <a:t>60</a:t>
            </a:fld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2" name="Заголовок 3"/>
          <p:cNvSpPr>
            <a:spLocks noGrp="1"/>
          </p:cNvSpPr>
          <p:nvPr>
            <p:ph type="ctrTitle"/>
          </p:nvPr>
        </p:nvSpPr>
        <p:spPr>
          <a:xfrm>
            <a:off x="4139952" y="0"/>
            <a:ext cx="1080120" cy="791815"/>
          </a:xfrm>
        </p:spPr>
        <p:txBody>
          <a:bodyPr>
            <a:normAutofit/>
          </a:bodyPr>
          <a:lstStyle/>
          <a:p>
            <a:r>
              <a:rPr lang="de-DE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179512" y="764704"/>
            <a:ext cx="593649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1. Великий русский полководец. 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107504" y="1556792"/>
            <a:ext cx="806489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2. Место главного сражения Отечественной войны 1812г. 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179512" y="2852936"/>
            <a:ext cx="540192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3. Главное оружие пехотинца.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107504" y="3573016"/>
            <a:ext cx="746262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4. «Вороне где-то Бог послал кусочек …»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107504" y="4365104"/>
            <a:ext cx="889248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5. «Ягнёнок в жаркий день зашёл к ручью напиться; и надобно ж беде случиться, что около тех мест голодный рыскал …» Кто? 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6156176" y="764704"/>
            <a:ext cx="26499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i="1" dirty="0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М.И. Кутузов</a:t>
            </a:r>
            <a:endParaRPr lang="ru-RU" sz="3200" b="1" dirty="0">
              <a:solidFill>
                <a:srgbClr val="FF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6300192" y="1988840"/>
            <a:ext cx="1920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i="1" dirty="0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Бородино</a:t>
            </a:r>
            <a:endParaRPr lang="ru-RU" sz="3200" b="1" dirty="0">
              <a:solidFill>
                <a:srgbClr val="FF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6300192" y="2780928"/>
            <a:ext cx="13184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i="1" dirty="0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ружьё</a:t>
            </a:r>
            <a:endParaRPr lang="ru-RU" sz="3200" b="1" dirty="0">
              <a:solidFill>
                <a:srgbClr val="FF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7524328" y="3573016"/>
            <a:ext cx="103528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i="1" dirty="0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сыру</a:t>
            </a:r>
            <a:endParaRPr lang="ru-RU" sz="3200" b="1" dirty="0">
              <a:solidFill>
                <a:srgbClr val="FF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6588224" y="5301208"/>
            <a:ext cx="97539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i="1" dirty="0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волк</a:t>
            </a:r>
            <a:endParaRPr lang="ru-RU" sz="3200" b="1" dirty="0">
              <a:solidFill>
                <a:srgbClr val="FF33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6" grpId="0"/>
      <p:bldP spid="27" grpId="0"/>
      <p:bldP spid="28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3" descr="F:\Lyuba\Lyuba\Воспитание\Игра Счастливый случай\Счастливый случай\1a5e3f1cdbdc.gif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388424" y="6165304"/>
            <a:ext cx="566192" cy="548680"/>
          </a:xfrm>
          <a:prstGeom prst="rect">
            <a:avLst/>
          </a:prstGeom>
          <a:noFill/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884368" y="6381328"/>
            <a:ext cx="442392" cy="365125"/>
          </a:xfrm>
        </p:spPr>
        <p:txBody>
          <a:bodyPr/>
          <a:lstStyle/>
          <a:p>
            <a:fld id="{B19B0651-EE4F-4900-A07F-96A6BFA9D0F0}" type="slidenum">
              <a:rPr lang="ru-RU" smtClean="0">
                <a:solidFill>
                  <a:schemeClr val="tx1"/>
                </a:solidFill>
              </a:rPr>
              <a:pPr/>
              <a:t>61</a:t>
            </a:fld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2" name="Заголовок 3"/>
          <p:cNvSpPr>
            <a:spLocks noGrp="1"/>
          </p:cNvSpPr>
          <p:nvPr>
            <p:ph type="ctrTitle"/>
          </p:nvPr>
        </p:nvSpPr>
        <p:spPr>
          <a:xfrm>
            <a:off x="4139952" y="0"/>
            <a:ext cx="1080120" cy="791815"/>
          </a:xfrm>
        </p:spPr>
        <p:txBody>
          <a:bodyPr>
            <a:normAutofit/>
          </a:bodyPr>
          <a:lstStyle/>
          <a:p>
            <a:r>
              <a:rPr lang="de-DE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II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107504" y="548680"/>
            <a:ext cx="6795002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514350" indent="-514350">
              <a:buAutoNum type="arabicPeriod"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Французский император во время </a:t>
            </a:r>
          </a:p>
          <a:p>
            <a:pPr marL="514350" indent="-514350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Отечественной войны 1812г. 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107504" y="1700808"/>
            <a:ext cx="806489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2. Как называется бой руками или холодным оружием?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107504" y="2852936"/>
            <a:ext cx="7792582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3. Какой город защищала русская армия на 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Бородинском поле? 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107504" y="4005064"/>
            <a:ext cx="7781874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4. «Проказница-Мартышка,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Осёл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Козёл, да 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косолапый Мишка затеяли сыграть …» 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107504" y="5157192"/>
            <a:ext cx="889248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5. Вставь слово: «На ту беду …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близёхонько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бежала».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5242804" y="1052736"/>
            <a:ext cx="390119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i="1" dirty="0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Наполеон Бонапа</a:t>
            </a:r>
            <a:r>
              <a:rPr lang="ru-RU" sz="3200" i="1" dirty="0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рт</a:t>
            </a:r>
            <a:endParaRPr lang="ru-RU" sz="3200" dirty="0">
              <a:solidFill>
                <a:srgbClr val="FF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5364088" y="2132856"/>
            <a:ext cx="323979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i="1" dirty="0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рукопашный бой</a:t>
            </a:r>
            <a:endParaRPr lang="ru-RU" sz="3200" b="1" dirty="0">
              <a:solidFill>
                <a:srgbClr val="FF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5436096" y="3356992"/>
            <a:ext cx="151939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i="1" dirty="0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Москву</a:t>
            </a:r>
            <a:endParaRPr lang="ru-RU" sz="3200" b="1" dirty="0">
              <a:solidFill>
                <a:srgbClr val="FF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7020272" y="4509120"/>
            <a:ext cx="178792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i="1" dirty="0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квартет</a:t>
            </a:r>
            <a:endParaRPr lang="ru-RU" sz="3200" b="1" i="1" dirty="0">
              <a:solidFill>
                <a:srgbClr val="FF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5652120" y="5661248"/>
            <a:ext cx="99956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i="1" dirty="0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лиса</a:t>
            </a:r>
            <a:endParaRPr lang="ru-RU" sz="3200" b="1" dirty="0">
              <a:solidFill>
                <a:srgbClr val="FF33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6" grpId="0"/>
      <p:bldP spid="27" grpId="0"/>
      <p:bldP spid="28" grpId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3" descr="F:\Lyuba\Lyuba\Воспитание\Игра Счастливый случай\Счастливый случай\1a5e3f1cdbdc.gif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388424" y="6165304"/>
            <a:ext cx="566192" cy="548680"/>
          </a:xfrm>
          <a:prstGeom prst="rect">
            <a:avLst/>
          </a:prstGeom>
          <a:noFill/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956376" y="6309320"/>
            <a:ext cx="442392" cy="365125"/>
          </a:xfrm>
        </p:spPr>
        <p:txBody>
          <a:bodyPr/>
          <a:lstStyle/>
          <a:p>
            <a:fld id="{B19B0651-EE4F-4900-A07F-96A6BFA9D0F0}" type="slidenum">
              <a:rPr lang="ru-RU" smtClean="0">
                <a:solidFill>
                  <a:schemeClr val="tx1"/>
                </a:solidFill>
              </a:rPr>
              <a:pPr/>
              <a:t>62</a:t>
            </a:fld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2" name="Заголовок 3"/>
          <p:cNvSpPr>
            <a:spLocks noGrp="1"/>
          </p:cNvSpPr>
          <p:nvPr>
            <p:ph type="ctrTitle"/>
          </p:nvPr>
        </p:nvSpPr>
        <p:spPr>
          <a:xfrm>
            <a:off x="4139952" y="0"/>
            <a:ext cx="1080120" cy="791815"/>
          </a:xfrm>
        </p:spPr>
        <p:txBody>
          <a:bodyPr>
            <a:normAutofit/>
          </a:bodyPr>
          <a:lstStyle/>
          <a:p>
            <a:r>
              <a:rPr lang="de-DE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III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107504" y="548680"/>
            <a:ext cx="884280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514350" indent="-514350">
              <a:buAutoNum type="arabicPeriod"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Страна, императором которой был Наполеон. 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107504" y="1700808"/>
            <a:ext cx="806489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2. Форменная одежда военных. 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107504" y="2852936"/>
            <a:ext cx="89432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3. Артиллерийское оружие, стреляющее залпами.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107504" y="4005064"/>
            <a:ext cx="8635634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4. «Мартышка тут с досады и с печали о камень 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так хватила их, что только брызги засверкали» 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Что это? 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107504" y="5517232"/>
            <a:ext cx="889248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5. «Знать она сильна, что лает на слона». Кто это? 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5220072" y="1052736"/>
            <a:ext cx="183896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i="1" dirty="0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Франция</a:t>
            </a:r>
            <a:endParaRPr lang="ru-RU" sz="3200" b="1" dirty="0">
              <a:solidFill>
                <a:srgbClr val="FF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5292080" y="2132856"/>
            <a:ext cx="15003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i="1" dirty="0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мундир</a:t>
            </a:r>
            <a:endParaRPr lang="ru-RU" sz="3200" b="1" dirty="0">
              <a:solidFill>
                <a:srgbClr val="FF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5436096" y="3356992"/>
            <a:ext cx="13368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i="1" dirty="0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пушка</a:t>
            </a:r>
            <a:endParaRPr lang="ru-RU" sz="3200" b="1" dirty="0">
              <a:solidFill>
                <a:srgbClr val="FF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5508104" y="4941168"/>
            <a:ext cx="102143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i="1" dirty="0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очки</a:t>
            </a:r>
            <a:endParaRPr lang="ru-RU" sz="3200" b="1" i="1" dirty="0">
              <a:solidFill>
                <a:srgbClr val="FF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5580112" y="6021288"/>
            <a:ext cx="154362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i="1" dirty="0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Моська</a:t>
            </a:r>
            <a:endParaRPr lang="ru-RU" sz="3200" b="1" dirty="0">
              <a:solidFill>
                <a:srgbClr val="FF33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6" grpId="0"/>
      <p:bldP spid="27" grpId="0"/>
      <p:bldP spid="28" grpId="0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3" descr="F:\Lyuba\Lyuba\Воспитание\Игра Счастливый случай\Счастливый случай\1a5e3f1cdbdc.gif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388424" y="6165304"/>
            <a:ext cx="566192" cy="548680"/>
          </a:xfrm>
          <a:prstGeom prst="rect">
            <a:avLst/>
          </a:prstGeom>
          <a:noFill/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956376" y="6309320"/>
            <a:ext cx="442392" cy="365125"/>
          </a:xfrm>
        </p:spPr>
        <p:txBody>
          <a:bodyPr/>
          <a:lstStyle/>
          <a:p>
            <a:fld id="{B19B0651-EE4F-4900-A07F-96A6BFA9D0F0}" type="slidenum">
              <a:rPr lang="ru-RU" smtClean="0">
                <a:solidFill>
                  <a:schemeClr val="tx1"/>
                </a:solidFill>
              </a:rPr>
              <a:pPr/>
              <a:t>63</a:t>
            </a:fld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2" name="Заголовок 3"/>
          <p:cNvSpPr>
            <a:spLocks noGrp="1"/>
          </p:cNvSpPr>
          <p:nvPr>
            <p:ph type="ctrTitle"/>
          </p:nvPr>
        </p:nvSpPr>
        <p:spPr>
          <a:xfrm>
            <a:off x="4139952" y="0"/>
            <a:ext cx="1080120" cy="791815"/>
          </a:xfrm>
        </p:spPr>
        <p:txBody>
          <a:bodyPr>
            <a:normAutofit/>
          </a:bodyPr>
          <a:lstStyle/>
          <a:p>
            <a:r>
              <a:rPr lang="de-DE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IV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107504" y="548680"/>
            <a:ext cx="708328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514350" indent="-514350">
              <a:buAutoNum type="arabicPeriod"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Военный музыкальный инструмент. 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107504" y="1124744"/>
            <a:ext cx="806489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2. Один из крупнейших городов России, который, отступая, оставила русская армия. 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107504" y="2276872"/>
            <a:ext cx="883577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3. С кем сражалась русская армия на Бородинском поле?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107504" y="3933056"/>
            <a:ext cx="826880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4. </a:t>
            </a:r>
            <a:r>
              <a:rPr lang="ru-RU" sz="3200" dirty="0" smtClean="0"/>
              <a:t>«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По улицам … водили, как видно, напоказ» 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107504" y="5013176"/>
            <a:ext cx="889248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5. «Голубушка, как хороша! Ну что за шейка, что за глазки!» Кто это?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7020272" y="548680"/>
            <a:ext cx="17075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i="1" dirty="0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барабан</a:t>
            </a:r>
            <a:endParaRPr lang="ru-RU" sz="3200" b="1" dirty="0">
              <a:solidFill>
                <a:srgbClr val="FF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7092280" y="2060848"/>
            <a:ext cx="154561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i="1" dirty="0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Москва</a:t>
            </a:r>
            <a:endParaRPr lang="ru-RU" sz="3200" b="1" dirty="0">
              <a:solidFill>
                <a:srgbClr val="FF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395536" y="3284984"/>
            <a:ext cx="828092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i="1" dirty="0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с армией Наполеона, с французской армией</a:t>
            </a:r>
            <a:endParaRPr lang="ru-RU" sz="3200" b="1" dirty="0">
              <a:solidFill>
                <a:srgbClr val="FF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7164288" y="4437112"/>
            <a:ext cx="121539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i="1" dirty="0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слона</a:t>
            </a:r>
            <a:endParaRPr lang="ru-RU" sz="3200" b="1" i="1" dirty="0">
              <a:solidFill>
                <a:srgbClr val="FF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7236296" y="5517232"/>
            <a:ext cx="141038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i="1" dirty="0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ворона</a:t>
            </a:r>
            <a:endParaRPr lang="ru-RU" sz="3200" b="1" dirty="0">
              <a:solidFill>
                <a:srgbClr val="FF33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6" grpId="0"/>
      <p:bldP spid="27" grpId="0"/>
      <p:bldP spid="28" grpId="0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8316416" y="6356350"/>
            <a:ext cx="370384" cy="365125"/>
          </a:xfrm>
        </p:spPr>
        <p:txBody>
          <a:bodyPr/>
          <a:lstStyle/>
          <a:p>
            <a:fld id="{B19B0651-EE4F-4900-A07F-96A6BFA9D0F0}" type="slidenum">
              <a:rPr lang="ru-RU" smtClean="0">
                <a:solidFill>
                  <a:schemeClr val="tx1"/>
                </a:solidFill>
              </a:rPr>
              <a:pPr/>
              <a:t>64</a:t>
            </a:fld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1000125" y="1047750"/>
            <a:ext cx="7143750" cy="476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8195" name="Object 3">
            <a:hlinkClick r:id="rId5" action="ppaction://hlinkfile"/>
          </p:cNvPr>
          <p:cNvGraphicFramePr>
            <a:graphicFrameLocks noChangeAspect="1"/>
          </p:cNvGraphicFramePr>
          <p:nvPr/>
        </p:nvGraphicFramePr>
        <p:xfrm>
          <a:off x="3707904" y="5877272"/>
          <a:ext cx="1928813" cy="863600"/>
        </p:xfrm>
        <a:graphic>
          <a:graphicData uri="http://schemas.openxmlformats.org/presentationml/2006/ole">
            <p:oleObj spid="_x0000_s8195" name="Объект упаковщика для оболочки" showAsIcon="1" r:id="rId6" imgW="1929600" imgH="863640" progId="Package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8316416" y="6356350"/>
            <a:ext cx="370384" cy="365125"/>
          </a:xfrm>
        </p:spPr>
        <p:txBody>
          <a:bodyPr/>
          <a:lstStyle/>
          <a:p>
            <a:fld id="{B19B0651-EE4F-4900-A07F-96A6BFA9D0F0}" type="slidenum">
              <a:rPr lang="ru-RU" smtClean="0">
                <a:solidFill>
                  <a:schemeClr val="tx1"/>
                </a:solidFill>
              </a:rPr>
              <a:pPr/>
              <a:t>65</a:t>
            </a:fld>
            <a:endParaRPr lang="ru-RU" dirty="0">
              <a:solidFill>
                <a:schemeClr val="tx1"/>
              </a:solidFill>
            </a:endParaRPr>
          </a:p>
        </p:txBody>
      </p:sp>
      <p:graphicFrame>
        <p:nvGraphicFramePr>
          <p:cNvPr id="8195" name="Object 3">
            <a:hlinkClick r:id="rId4" action="ppaction://hlinkfile"/>
          </p:cNvPr>
          <p:cNvGraphicFramePr>
            <a:graphicFrameLocks noChangeAspect="1"/>
          </p:cNvGraphicFramePr>
          <p:nvPr/>
        </p:nvGraphicFramePr>
        <p:xfrm>
          <a:off x="3707904" y="5994400"/>
          <a:ext cx="1928813" cy="863600"/>
        </p:xfrm>
        <a:graphic>
          <a:graphicData uri="http://schemas.openxmlformats.org/presentationml/2006/ole">
            <p:oleObj spid="_x0000_s74754" name="Объект упаковщика для оболочки" showAsIcon="1" r:id="rId5" imgW="1929600" imgH="863640" progId="Package">
              <p:embed/>
            </p:oleObj>
          </a:graphicData>
        </a:graphic>
      </p:graphicFrame>
      <p:pic>
        <p:nvPicPr>
          <p:cNvPr id="74756" name="Picture 4" descr="F:\Lyuba\Lyuba\Воспитание\Игра Счастливый случай\Счастливый случай\0_6f30c_e753e76e_XL.gif">
            <a:hlinkClick r:id="rId6" action="ppaction://hlinkfile"/>
          </p:cNvPr>
          <p:cNvPicPr>
            <a:picLocks noChangeAspect="1" noChangeArrowheads="1" noCrop="1"/>
          </p:cNvPicPr>
          <p:nvPr/>
        </p:nvPicPr>
        <p:blipFill>
          <a:blip r:embed="rId7" cstate="screen"/>
          <a:srcRect/>
          <a:stretch>
            <a:fillRect/>
          </a:stretch>
        </p:blipFill>
        <p:spPr bwMode="auto">
          <a:xfrm>
            <a:off x="827584" y="188640"/>
            <a:ext cx="7620000" cy="5715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419872" y="0"/>
            <a:ext cx="3024336" cy="504055"/>
          </a:xfrm>
        </p:spPr>
        <p:txBody>
          <a:bodyPr>
            <a:norm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Список источников: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395536" y="404664"/>
            <a:ext cx="4320480" cy="63401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342900" marR="0" lvl="0" indent="-3429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>
                <a:tab pos="6648450" algn="l"/>
              </a:tabLs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2"/>
              </a:rPr>
              <a:t>Счастливый</a:t>
            </a:r>
            <a:r>
              <a:rPr kumimoji="0" lang="ru-RU" sz="1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2"/>
              </a:rPr>
              <a:t> случай</a:t>
            </a:r>
          </a:p>
          <a:p>
            <a:pPr marL="342900" lvl="0" indent="-342900" algn="just" fontAlgn="base">
              <a:spcBef>
                <a:spcPct val="0"/>
              </a:spcBef>
              <a:spcAft>
                <a:spcPct val="0"/>
              </a:spcAft>
              <a:buFontTx/>
              <a:buAutoNum type="arabicPeriod"/>
              <a:tabLst>
                <a:tab pos="6648450" algn="l"/>
              </a:tabLst>
            </a:pPr>
            <a:r>
              <a:rPr lang="de-DE" sz="1400" dirty="0" smtClean="0">
                <a:hlinkClick r:id="rId3"/>
              </a:rPr>
              <a:t>http://iplayer.fm/q/</a:t>
            </a:r>
            <a:r>
              <a:rPr lang="ru-RU" sz="1400" dirty="0" smtClean="0">
                <a:hlinkClick r:id="rId3"/>
              </a:rPr>
              <a:t>СЧАСТЛИВЫЙ+СЛУЧАЙ+</a:t>
            </a:r>
          </a:p>
          <a:p>
            <a:pPr marL="342900" lvl="0" indent="-342900" algn="just" fontAlgn="base">
              <a:spcBef>
                <a:spcPct val="0"/>
              </a:spcBef>
              <a:spcAft>
                <a:spcPct val="0"/>
              </a:spcAft>
              <a:tabLst>
                <a:tab pos="6648450" algn="l"/>
              </a:tabLst>
            </a:pPr>
            <a:r>
              <a:rPr lang="ru-RU" sz="1400" dirty="0" smtClean="0">
                <a:hlinkClick r:id="rId3"/>
              </a:rPr>
              <a:t>ИЗ+ТЕЛЕПЕРЕДАЧИ/</a:t>
            </a:r>
            <a:endParaRPr lang="ru-RU" sz="1400" dirty="0" smtClean="0"/>
          </a:p>
          <a:p>
            <a:pPr marL="342900" lvl="0" indent="-342900" algn="just" fontAlgn="base">
              <a:spcBef>
                <a:spcPct val="0"/>
              </a:spcBef>
              <a:spcAft>
                <a:spcPct val="0"/>
              </a:spcAft>
              <a:buFontTx/>
              <a:buAutoNum type="arabicPeriod"/>
              <a:tabLst>
                <a:tab pos="6648450" algn="l"/>
              </a:tabLs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2"/>
              </a:rPr>
              <a:t>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4"/>
              </a:rPr>
              <a:t>Дальше-Дальше…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342900" lvl="0" indent="-342900" algn="just" fontAlgn="base">
              <a:spcBef>
                <a:spcPct val="0"/>
              </a:spcBef>
              <a:spcAft>
                <a:spcPct val="0"/>
              </a:spcAft>
              <a:buFontTx/>
              <a:buAutoNum type="arabicPeriod"/>
              <a:tabLst>
                <a:tab pos="6648450" algn="l"/>
              </a:tabLst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  <a:hlinkClick r:id="rId5"/>
              </a:rPr>
              <a:t>Ты – мне, я – тебе…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lvl="0" indent="-342900" algn="just" fontAlgn="base">
              <a:spcBef>
                <a:spcPct val="0"/>
              </a:spcBef>
              <a:spcAft>
                <a:spcPct val="0"/>
              </a:spcAft>
              <a:buFontTx/>
              <a:buAutoNum type="arabicPeriod"/>
              <a:tabLst>
                <a:tab pos="6648450" algn="l"/>
              </a:tabLs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  <a:hlinkClick r:id="rId6"/>
              </a:rPr>
              <a:t>«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  <a:hlinkClick r:id="rId6"/>
              </a:rPr>
              <a:t>Бременские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  <a:hlinkClick r:id="rId6"/>
              </a:rPr>
              <a:t> музыканты»</a:t>
            </a:r>
            <a:endParaRPr kumimoji="0" lang="ru-RU" sz="1400" b="0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342900" lvl="0" indent="-342900" algn="just" fontAlgn="base">
              <a:spcBef>
                <a:spcPct val="0"/>
              </a:spcBef>
              <a:spcAft>
                <a:spcPct val="0"/>
              </a:spcAft>
              <a:buFontTx/>
              <a:buAutoNum type="arabicPeriod"/>
              <a:tabLst>
                <a:tab pos="6648450" algn="l"/>
              </a:tabLst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  <a:hlinkClick r:id="rId7"/>
              </a:rPr>
              <a:t>«Джек и бобовый стебель»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lvl="0" indent="-342900" algn="just" fontAlgn="base">
              <a:spcBef>
                <a:spcPct val="0"/>
              </a:spcBef>
              <a:spcAft>
                <a:spcPct val="0"/>
              </a:spcAft>
              <a:buFontTx/>
              <a:buAutoNum type="arabicPeriod"/>
              <a:tabLst>
                <a:tab pos="6648450" algn="l"/>
              </a:tabLst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  <a:hlinkClick r:id="rId8"/>
              </a:rPr>
              <a:t>«Белоснежка и семь гномов»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lvl="0" indent="-342900" algn="just" fontAlgn="base">
              <a:spcBef>
                <a:spcPct val="0"/>
              </a:spcBef>
              <a:spcAft>
                <a:spcPct val="0"/>
              </a:spcAft>
              <a:buFontTx/>
              <a:buAutoNum type="arabicPeriod"/>
              <a:tabLst>
                <a:tab pos="6648450" algn="l"/>
              </a:tabLst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  <a:hlinkClick r:id="rId9"/>
              </a:rPr>
              <a:t>«Маугли. Последняя охота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  <a:hlinkClick r:id="rId9"/>
              </a:rPr>
              <a:t>Акелы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  <a:hlinkClick r:id="rId9"/>
              </a:rPr>
              <a:t>»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lvl="0" indent="-342900" algn="just" fontAlgn="base">
              <a:spcBef>
                <a:spcPct val="0"/>
              </a:spcBef>
              <a:spcAft>
                <a:spcPct val="0"/>
              </a:spcAft>
              <a:buFontTx/>
              <a:buAutoNum type="arabicPeriod"/>
              <a:tabLst>
                <a:tab pos="6648450" algn="l"/>
              </a:tabLs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  <a:hlinkClick r:id="rId10"/>
              </a:rPr>
              <a:t>Илья Муромец</a:t>
            </a:r>
            <a:endParaRPr kumimoji="0" lang="ru-RU" sz="1400" b="0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342900" lvl="0" indent="-342900" algn="just" fontAlgn="base">
              <a:spcBef>
                <a:spcPct val="0"/>
              </a:spcBef>
              <a:spcAft>
                <a:spcPct val="0"/>
              </a:spcAft>
              <a:buFontTx/>
              <a:buAutoNum type="arabicPeriod"/>
              <a:tabLst>
                <a:tab pos="6648450" algn="l"/>
              </a:tabLst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  <a:hlinkClick r:id="rId11"/>
              </a:rPr>
              <a:t>«Три богатыря»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lvl="0" indent="-342900" algn="just" fontAlgn="base">
              <a:spcBef>
                <a:spcPct val="0"/>
              </a:spcBef>
              <a:spcAft>
                <a:spcPct val="0"/>
              </a:spcAft>
              <a:buFontTx/>
              <a:buAutoNum type="arabicPeriod"/>
              <a:tabLst>
                <a:tab pos="6648450" algn="l"/>
              </a:tabLs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  <a:hlinkClick r:id="rId12"/>
              </a:rPr>
              <a:t>«Три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  <a:hlinkClick r:id="rId12"/>
              </a:rPr>
              <a:t>шелчка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  <a:hlinkClick r:id="rId12"/>
              </a:rPr>
              <a:t>»</a:t>
            </a:r>
            <a:endParaRPr kumimoji="0" lang="ru-RU" sz="1400" b="0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342900" lvl="0" indent="-342900" algn="just" fontAlgn="base">
              <a:spcBef>
                <a:spcPct val="0"/>
              </a:spcBef>
              <a:spcAft>
                <a:spcPct val="0"/>
              </a:spcAft>
              <a:buFontTx/>
              <a:buAutoNum type="arabicPeriod"/>
              <a:tabLst>
                <a:tab pos="6648450" algn="l"/>
              </a:tabLst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  <a:hlinkClick r:id="rId13"/>
              </a:rPr>
              <a:t>Маугли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lvl="0" indent="-342900" algn="just" fontAlgn="base">
              <a:spcBef>
                <a:spcPct val="0"/>
              </a:spcBef>
              <a:spcAft>
                <a:spcPct val="0"/>
              </a:spcAft>
              <a:buFontTx/>
              <a:buAutoNum type="arabicPeriod"/>
              <a:tabLst>
                <a:tab pos="6648450" algn="l"/>
              </a:tabLst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  <a:hlinkClick r:id="rId14"/>
              </a:rPr>
              <a:t>«Сказка о мёртвой царевне»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lvl="0" indent="-342900" algn="just" fontAlgn="base">
              <a:spcBef>
                <a:spcPct val="0"/>
              </a:spcBef>
              <a:spcAft>
                <a:spcPct val="0"/>
              </a:spcAft>
              <a:buFontTx/>
              <a:buAutoNum type="arabicPeriod"/>
              <a:tabLst>
                <a:tab pos="6648450" algn="l"/>
              </a:tabLs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  <a:hlinkClick r:id="rId15" action="ppaction://hlinksldjump"/>
              </a:rPr>
              <a:t>Эзоп</a:t>
            </a:r>
            <a:endParaRPr kumimoji="0" lang="ru-RU" sz="1400" b="0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342900" lvl="0" indent="-342900" algn="just" fontAlgn="base">
              <a:spcBef>
                <a:spcPct val="0"/>
              </a:spcBef>
              <a:spcAft>
                <a:spcPct val="0"/>
              </a:spcAft>
              <a:buFontTx/>
              <a:buAutoNum type="arabicPeriod"/>
              <a:tabLst>
                <a:tab pos="6648450" algn="l"/>
              </a:tabLst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  <a:hlinkClick r:id="rId16"/>
              </a:rPr>
              <a:t>А.С. Пушкин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lvl="0" indent="-342900" algn="just" fontAlgn="base">
              <a:spcBef>
                <a:spcPct val="0"/>
              </a:spcBef>
              <a:spcAft>
                <a:spcPct val="0"/>
              </a:spcAft>
              <a:buFontTx/>
              <a:buAutoNum type="arabicPeriod"/>
              <a:tabLst>
                <a:tab pos="6648450" algn="l"/>
              </a:tabLst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  <a:hlinkClick r:id="rId17"/>
              </a:rPr>
              <a:t>«Бородино»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lvl="0" indent="-342900" algn="just" fontAlgn="base">
              <a:spcBef>
                <a:spcPct val="0"/>
              </a:spcBef>
              <a:spcAft>
                <a:spcPct val="0"/>
              </a:spcAft>
              <a:buFontTx/>
              <a:buAutoNum type="arabicPeriod"/>
              <a:tabLst>
                <a:tab pos="6648450" algn="l"/>
              </a:tabLst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  <a:hlinkClick r:id="rId18"/>
              </a:rPr>
              <a:t>Ф. И. Тютчев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lvl="0" indent="-342900" algn="just" fontAlgn="base">
              <a:spcBef>
                <a:spcPct val="0"/>
              </a:spcBef>
              <a:spcAft>
                <a:spcPct val="0"/>
              </a:spcAft>
              <a:buFontTx/>
              <a:buAutoNum type="arabicPeriod"/>
              <a:tabLst>
                <a:tab pos="6648450" algn="l"/>
              </a:tabLst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  <a:hlinkClick r:id="rId19"/>
              </a:rPr>
              <a:t>Стрела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lvl="0" indent="-342900" algn="just" fontAlgn="base">
              <a:spcBef>
                <a:spcPct val="0"/>
              </a:spcBef>
              <a:spcAft>
                <a:spcPct val="0"/>
              </a:spcAft>
              <a:buFontTx/>
              <a:buAutoNum type="arabicPeriod"/>
              <a:tabLst>
                <a:tab pos="6648450" algn="l"/>
              </a:tabLst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  <a:hlinkClick r:id="rId20"/>
              </a:rPr>
              <a:t>Подкова и клевер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 algn="just" fontAlgn="base">
              <a:spcBef>
                <a:spcPct val="0"/>
              </a:spcBef>
              <a:spcAft>
                <a:spcPct val="0"/>
              </a:spcAft>
              <a:buFontTx/>
              <a:buAutoNum type="arabicPeriod"/>
              <a:tabLst>
                <a:tab pos="6648450" algn="l"/>
              </a:tabLst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  <a:hlinkClick r:id="rId21"/>
              </a:rPr>
              <a:t>Дюймовочка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lvl="0" indent="-342900" algn="just" fontAlgn="base">
              <a:spcBef>
                <a:spcPct val="0"/>
              </a:spcBef>
              <a:spcAft>
                <a:spcPct val="0"/>
              </a:spcAft>
              <a:buFontTx/>
              <a:buAutoNum type="arabicPeriod"/>
              <a:tabLst>
                <a:tab pos="6648450" algn="l"/>
              </a:tabLst>
            </a:pPr>
            <a:r>
              <a:rPr kumimoji="0" lang="ru-RU" sz="1400" b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  <a:hlinkClick r:id="rId22"/>
              </a:rPr>
              <a:t>Игла</a:t>
            </a:r>
            <a:endParaRPr kumimoji="0" lang="ru-RU" sz="1400" b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342900" lvl="0" indent="-342900" algn="just" fontAlgn="base">
              <a:spcBef>
                <a:spcPct val="0"/>
              </a:spcBef>
              <a:spcAft>
                <a:spcPct val="0"/>
              </a:spcAft>
              <a:buFontTx/>
              <a:buAutoNum type="arabicPeriod"/>
              <a:tabLst>
                <a:tab pos="6648450" algn="l"/>
              </a:tabLst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  <a:hlinkClick r:id="rId23"/>
              </a:rPr>
              <a:t>Чиполлино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lvl="0" indent="-342900" algn="just" fontAlgn="base">
              <a:spcBef>
                <a:spcPct val="0"/>
              </a:spcBef>
              <a:spcAft>
                <a:spcPct val="0"/>
              </a:spcAft>
              <a:buFontTx/>
              <a:buAutoNum type="arabicPeriod"/>
              <a:tabLst>
                <a:tab pos="6648450" algn="l"/>
              </a:tabLst>
            </a:pPr>
            <a:r>
              <a:rPr kumimoji="0" lang="ru-RU" sz="1400" b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  <a:hlinkClick r:id="rId24"/>
              </a:rPr>
              <a:t>Самобранка</a:t>
            </a:r>
            <a:endParaRPr kumimoji="0" lang="ru-RU" sz="1400" b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342900" lvl="0" indent="-342900" algn="just" fontAlgn="base">
              <a:spcBef>
                <a:spcPct val="0"/>
              </a:spcBef>
              <a:spcAft>
                <a:spcPct val="0"/>
              </a:spcAft>
              <a:buFontTx/>
              <a:buAutoNum type="arabicPeriod"/>
              <a:tabLst>
                <a:tab pos="6648450" algn="l"/>
              </a:tabLst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  <a:hlinkClick r:id="rId25"/>
              </a:rPr>
              <a:t>Бурундук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lvl="0" indent="-342900" algn="just" fontAlgn="base">
              <a:spcBef>
                <a:spcPct val="0"/>
              </a:spcBef>
              <a:spcAft>
                <a:spcPct val="0"/>
              </a:spcAft>
              <a:buFontTx/>
              <a:buAutoNum type="arabicPeriod"/>
              <a:tabLst>
                <a:tab pos="6648450" algn="l"/>
              </a:tabLst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  <a:hlinkClick r:id="rId26"/>
              </a:rPr>
              <a:t>Черника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lvl="0" indent="-342900" algn="just" fontAlgn="base">
              <a:spcBef>
                <a:spcPct val="0"/>
              </a:spcBef>
              <a:spcAft>
                <a:spcPct val="0"/>
              </a:spcAft>
              <a:buFontTx/>
              <a:buAutoNum type="arabicPeriod"/>
              <a:tabLst>
                <a:tab pos="6648450" algn="l"/>
              </a:tabLst>
            </a:pPr>
            <a:r>
              <a:rPr kumimoji="0" lang="ru-RU" sz="1400" b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  <a:hlinkClick r:id="rId27"/>
              </a:rPr>
              <a:t>Три поросёнка</a:t>
            </a:r>
            <a:endParaRPr kumimoji="0" lang="ru-RU" sz="1400" b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342900" lvl="0" indent="-342900" algn="just" fontAlgn="base">
              <a:spcBef>
                <a:spcPct val="0"/>
              </a:spcBef>
              <a:spcAft>
                <a:spcPct val="0"/>
              </a:spcAft>
              <a:buFontTx/>
              <a:buAutoNum type="arabicPeriod"/>
              <a:tabLst>
                <a:tab pos="6648450" algn="l"/>
              </a:tabLst>
            </a:pPr>
            <a:r>
              <a:rPr kumimoji="0" lang="ru-RU" sz="1400" b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  <a:hlinkClick r:id="rId28"/>
              </a:rPr>
              <a:t>Школа</a:t>
            </a:r>
            <a:endParaRPr kumimoji="0" lang="ru-RU" sz="1400" b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342900" lvl="0" indent="-342900" algn="just" fontAlgn="base">
              <a:spcBef>
                <a:spcPct val="0"/>
              </a:spcBef>
              <a:spcAft>
                <a:spcPct val="0"/>
              </a:spcAft>
              <a:buFontTx/>
              <a:buAutoNum type="arabicPeriod"/>
              <a:tabLst>
                <a:tab pos="6648450" algn="l"/>
              </a:tabLst>
            </a:pPr>
            <a:r>
              <a:rPr lang="de-DE" sz="1400" dirty="0" smtClean="0">
                <a:latin typeface="Times New Roman" pitchFamily="18" charset="0"/>
                <a:cs typeface="Times New Roman" pitchFamily="18" charset="0"/>
                <a:hlinkClick r:id="rId29"/>
              </a:rPr>
              <a:t>http://www.youtube.com/watch?v=jDgwbVNP1hk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5076056" y="404664"/>
            <a:ext cx="2664296" cy="4462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342900" marR="0" lvl="0" indent="-3429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 startAt="27"/>
              <a:tabLst>
                <a:tab pos="6648450" algn="l"/>
              </a:tabLs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30"/>
              </a:rPr>
              <a:t>Буратино  и Мальвина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342900" marR="0" lvl="0" indent="-3429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 startAt="27"/>
              <a:tabLst>
                <a:tab pos="6648450" algn="l"/>
              </a:tabLst>
            </a:pPr>
            <a:r>
              <a:rPr kumimoji="0" lang="ru-RU" sz="1400" b="0" i="0" u="none" strike="noStrike" cap="none" normalizeH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31"/>
              </a:rPr>
              <a:t>Папа Карло</a:t>
            </a:r>
            <a:endParaRPr kumimoji="0" lang="ru-RU" sz="1400" b="0" i="0" u="none" strike="noStrike" cap="none" normalizeH="0" dirty="0" smtClean="0">
              <a:ln>
                <a:noFill/>
              </a:ln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342900" marR="0" lvl="0" indent="-3429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 startAt="27"/>
              <a:tabLst>
                <a:tab pos="6648450" algn="l"/>
              </a:tabLst>
            </a:pPr>
            <a:r>
              <a:rPr lang="ru-RU" sz="1400" dirty="0" smtClean="0">
                <a:latin typeface="Times New Roman" pitchFamily="18" charset="0"/>
                <a:ea typeface="Calibri" pitchFamily="34" charset="0"/>
                <a:cs typeface="Times New Roman" pitchFamily="18" charset="0"/>
                <a:hlinkClick r:id="rId32"/>
              </a:rPr>
              <a:t>Чебурашка</a:t>
            </a:r>
            <a:endParaRPr lang="ru-RU" sz="14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342900" marR="0" lvl="0" indent="-3429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 startAt="27"/>
              <a:tabLst>
                <a:tab pos="6648450" algn="l"/>
              </a:tabLst>
            </a:pPr>
            <a:r>
              <a:rPr kumimoji="0" lang="ru-RU" sz="1400" b="0" i="0" u="none" strike="noStrike" cap="none" normalizeH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33"/>
              </a:rPr>
              <a:t>Тёмная лошадка</a:t>
            </a:r>
            <a:endParaRPr kumimoji="0" lang="ru-RU" sz="1400" b="0" i="0" u="none" strike="noStrike" cap="none" normalizeH="0" dirty="0" smtClean="0">
              <a:ln>
                <a:noFill/>
              </a:ln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342900" lvl="0" indent="-342900" algn="just" fontAlgn="base">
              <a:spcBef>
                <a:spcPct val="0"/>
              </a:spcBef>
              <a:spcAft>
                <a:spcPct val="0"/>
              </a:spcAft>
              <a:buFont typeface="+mj-lt"/>
              <a:buAutoNum type="arabicPeriod" startAt="27"/>
              <a:tabLst>
                <a:tab pos="6648450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  <a:hlinkClick r:id="rId34"/>
              </a:rPr>
              <a:t>Муха-Цокотуха</a:t>
            </a:r>
            <a:r>
              <a:rPr lang="ru-RU" sz="1200" dirty="0" smtClean="0">
                <a:latin typeface="Times New Roman" pitchFamily="18" charset="0"/>
                <a:ea typeface="Calibri" pitchFamily="34" charset="0"/>
                <a:cs typeface="Times New Roman" pitchFamily="18" charset="0"/>
                <a:hlinkClick r:id="rId34"/>
              </a:rPr>
              <a:t> </a:t>
            </a:r>
            <a:endParaRPr lang="ru-RU" sz="12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342900" lvl="0" indent="-342900" algn="just" fontAlgn="base">
              <a:spcBef>
                <a:spcPct val="0"/>
              </a:spcBef>
              <a:spcAft>
                <a:spcPct val="0"/>
              </a:spcAft>
              <a:buFont typeface="+mj-lt"/>
              <a:buAutoNum type="arabicPeriod" startAt="27"/>
              <a:tabLst>
                <a:tab pos="6648450" algn="l"/>
              </a:tabLst>
            </a:pPr>
            <a:r>
              <a:rPr kumimoji="0" lang="ru-RU" sz="1200" b="0" u="none" strike="noStrike" cap="none" normalizeH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35"/>
              </a:rPr>
              <a:t>Лошадь</a:t>
            </a:r>
            <a:endParaRPr kumimoji="0" lang="ru-RU" sz="1200" b="0" u="none" strike="noStrike" cap="none" normalizeH="0" dirty="0" smtClean="0">
              <a:ln>
                <a:noFill/>
              </a:ln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342900" lvl="0" indent="-342900" algn="just" fontAlgn="base">
              <a:spcBef>
                <a:spcPct val="0"/>
              </a:spcBef>
              <a:spcAft>
                <a:spcPct val="0"/>
              </a:spcAft>
              <a:buFont typeface="+mj-lt"/>
              <a:buAutoNum type="arabicPeriod" startAt="27"/>
              <a:tabLst>
                <a:tab pos="6648450" algn="l"/>
              </a:tabLst>
            </a:pPr>
            <a:r>
              <a:rPr lang="ru-RU" sz="1200" dirty="0" smtClean="0">
                <a:latin typeface="Times New Roman" pitchFamily="18" charset="0"/>
                <a:ea typeface="Calibri" pitchFamily="34" charset="0"/>
                <a:cs typeface="Times New Roman" pitchFamily="18" charset="0"/>
                <a:hlinkClick r:id="rId36"/>
              </a:rPr>
              <a:t>Каша</a:t>
            </a:r>
            <a:endParaRPr lang="ru-RU" sz="12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342900" lvl="0" indent="-342900" algn="just" fontAlgn="base">
              <a:spcBef>
                <a:spcPct val="0"/>
              </a:spcBef>
              <a:spcAft>
                <a:spcPct val="0"/>
              </a:spcAft>
              <a:buFont typeface="+mj-lt"/>
              <a:buAutoNum type="arabicPeriod" startAt="27"/>
              <a:tabLst>
                <a:tab pos="6648450" algn="l"/>
              </a:tabLst>
            </a:pPr>
            <a:r>
              <a:rPr kumimoji="0" lang="ru-RU" sz="1200" b="0" u="none" strike="noStrike" cap="none" normalizeH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37"/>
              </a:rPr>
              <a:t>Яблоко</a:t>
            </a:r>
            <a:endParaRPr kumimoji="0" lang="ru-RU" sz="1200" b="0" u="none" strike="noStrike" cap="none" normalizeH="0" dirty="0" smtClean="0">
              <a:ln>
                <a:noFill/>
              </a:ln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342900" lvl="0" indent="-342900" algn="just" fontAlgn="base">
              <a:spcBef>
                <a:spcPct val="0"/>
              </a:spcBef>
              <a:spcAft>
                <a:spcPct val="0"/>
              </a:spcAft>
              <a:buFont typeface="+mj-lt"/>
              <a:buAutoNum type="arabicPeriod" startAt="27"/>
              <a:tabLst>
                <a:tab pos="6648450" algn="l"/>
              </a:tabLst>
            </a:pPr>
            <a:r>
              <a:rPr lang="ru-RU" sz="1200" dirty="0" smtClean="0">
                <a:latin typeface="Times New Roman" pitchFamily="18" charset="0"/>
                <a:ea typeface="Calibri" pitchFamily="34" charset="0"/>
                <a:cs typeface="Times New Roman" pitchFamily="18" charset="0"/>
                <a:hlinkClick r:id="rId38"/>
              </a:rPr>
              <a:t>Яблоня</a:t>
            </a:r>
            <a:endParaRPr lang="ru-RU" sz="12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342900" lvl="0" indent="-342900" algn="just" fontAlgn="base">
              <a:spcBef>
                <a:spcPct val="0"/>
              </a:spcBef>
              <a:spcAft>
                <a:spcPct val="0"/>
              </a:spcAft>
              <a:buFont typeface="+mj-lt"/>
              <a:buAutoNum type="arabicPeriod" startAt="27"/>
              <a:tabLst>
                <a:tab pos="6648450" algn="l"/>
              </a:tabLst>
            </a:pPr>
            <a:r>
              <a:rPr kumimoji="0" lang="ru-RU" sz="1200" b="0" u="none" strike="noStrike" cap="none" normalizeH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39"/>
              </a:rPr>
              <a:t>Примирение</a:t>
            </a:r>
            <a:endParaRPr kumimoji="0" lang="ru-RU" sz="1200" b="0" u="none" strike="noStrike" cap="none" normalizeH="0" dirty="0" smtClean="0">
              <a:ln>
                <a:noFill/>
              </a:ln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342900" indent="-342900" algn="just" fontAlgn="base">
              <a:spcBef>
                <a:spcPct val="0"/>
              </a:spcBef>
              <a:spcAft>
                <a:spcPct val="0"/>
              </a:spcAft>
              <a:buFont typeface="+mj-lt"/>
              <a:buAutoNum type="arabicPeriod" startAt="27"/>
              <a:tabLst>
                <a:tab pos="6648450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  <a:hlinkClick r:id="rId40"/>
              </a:rPr>
              <a:t>Старик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  <a:hlinkClick r:id="rId40"/>
              </a:rPr>
              <a:t>Хоттабыч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 algn="just" fontAlgn="base">
              <a:spcBef>
                <a:spcPct val="0"/>
              </a:spcBef>
              <a:spcAft>
                <a:spcPct val="0"/>
              </a:spcAft>
              <a:buFont typeface="+mj-lt"/>
              <a:buAutoNum type="arabicPeriod" startAt="27"/>
              <a:tabLst>
                <a:tab pos="6648450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  <a:hlinkClick r:id="rId41"/>
              </a:rPr>
              <a:t>Царица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 algn="just" fontAlgn="base">
              <a:spcBef>
                <a:spcPct val="0"/>
              </a:spcBef>
              <a:spcAft>
                <a:spcPct val="0"/>
              </a:spcAft>
              <a:buFont typeface="+mj-lt"/>
              <a:buAutoNum type="arabicPeriod" startAt="27"/>
              <a:tabLst>
                <a:tab pos="6648450" algn="l"/>
              </a:tabLst>
            </a:pPr>
            <a:r>
              <a:rPr kumimoji="0" lang="ru-RU" sz="1200" b="0" u="none" strike="noStrike" cap="none" normalizeH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42"/>
              </a:rPr>
              <a:t>Крылов И.А.</a:t>
            </a:r>
            <a:endParaRPr kumimoji="0" lang="ru-RU" sz="1200" b="0" u="none" strike="noStrike" cap="none" normalizeH="0" dirty="0" smtClean="0">
              <a:ln>
                <a:noFill/>
              </a:ln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342900" indent="-342900" algn="just" fontAlgn="base">
              <a:spcBef>
                <a:spcPct val="0"/>
              </a:spcBef>
              <a:spcAft>
                <a:spcPct val="0"/>
              </a:spcAft>
              <a:buFont typeface="+mj-lt"/>
              <a:buAutoNum type="arabicPeriod" startAt="27"/>
              <a:tabLst>
                <a:tab pos="6648450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  <a:hlinkClick r:id="rId43"/>
              </a:rPr>
              <a:t>«Волк на псарне»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 algn="just" fontAlgn="base">
              <a:spcBef>
                <a:spcPct val="0"/>
              </a:spcBef>
              <a:spcAft>
                <a:spcPct val="0"/>
              </a:spcAft>
              <a:buFont typeface="+mj-lt"/>
              <a:buAutoNum type="arabicPeriod" startAt="27"/>
              <a:tabLst>
                <a:tab pos="6648450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  <a:hlinkClick r:id="rId44"/>
              </a:rPr>
              <a:t>Волк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 algn="just" fontAlgn="base">
              <a:spcBef>
                <a:spcPct val="0"/>
              </a:spcBef>
              <a:spcAft>
                <a:spcPct val="0"/>
              </a:spcAft>
              <a:buFont typeface="+mj-lt"/>
              <a:buAutoNum type="arabicPeriod" startAt="27"/>
              <a:tabLst>
                <a:tab pos="6648450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  <a:hlinkClick r:id="rId45"/>
              </a:rPr>
              <a:t>Бык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 algn="just" fontAlgn="base">
              <a:spcBef>
                <a:spcPct val="0"/>
              </a:spcBef>
              <a:spcAft>
                <a:spcPct val="0"/>
              </a:spcAft>
              <a:buFont typeface="+mj-lt"/>
              <a:buAutoNum type="arabicPeriod" startAt="27"/>
              <a:tabLst>
                <a:tab pos="6648450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  <a:hlinkClick r:id="rId46"/>
              </a:rPr>
              <a:t>Сорока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 algn="just" fontAlgn="base">
              <a:spcBef>
                <a:spcPct val="0"/>
              </a:spcBef>
              <a:spcAft>
                <a:spcPct val="0"/>
              </a:spcAft>
              <a:buFont typeface="+mj-lt"/>
              <a:buAutoNum type="arabicPeriod" startAt="27"/>
              <a:tabLst>
                <a:tab pos="6648450" algn="l"/>
              </a:tabLst>
            </a:pPr>
            <a:r>
              <a:rPr kumimoji="0" lang="ru-RU" sz="1200" b="0" u="none" strike="noStrike" cap="none" normalizeH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47"/>
              </a:rPr>
              <a:t>Рыба</a:t>
            </a:r>
            <a:endParaRPr kumimoji="0" lang="ru-RU" sz="1200" b="0" u="none" strike="noStrike" cap="none" normalizeH="0" dirty="0" smtClean="0">
              <a:ln>
                <a:noFill/>
              </a:ln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342900" indent="-342900" algn="just" fontAlgn="base">
              <a:spcBef>
                <a:spcPct val="0"/>
              </a:spcBef>
              <a:spcAft>
                <a:spcPct val="0"/>
              </a:spcAft>
              <a:buFont typeface="+mj-lt"/>
              <a:buAutoNum type="arabicPeriod" startAt="27"/>
              <a:tabLst>
                <a:tab pos="6648450" algn="l"/>
              </a:tabLst>
            </a:pPr>
            <a:r>
              <a:rPr lang="ru-RU" sz="1200" dirty="0" smtClean="0">
                <a:latin typeface="Times New Roman" pitchFamily="18" charset="0"/>
                <a:ea typeface="Calibri" pitchFamily="34" charset="0"/>
                <a:cs typeface="Times New Roman" pitchFamily="18" charset="0"/>
                <a:hlinkClick r:id="rId48"/>
              </a:rPr>
              <a:t>Гонка за лидером</a:t>
            </a:r>
            <a:endParaRPr lang="ru-RU" sz="12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342900" indent="-342900" algn="just" fontAlgn="base">
              <a:spcBef>
                <a:spcPct val="0"/>
              </a:spcBef>
              <a:spcAft>
                <a:spcPct val="0"/>
              </a:spcAft>
              <a:buFont typeface="+mj-lt"/>
              <a:buAutoNum type="arabicPeriod" startAt="27"/>
              <a:tabLst>
                <a:tab pos="6648450" algn="l"/>
              </a:tabLst>
            </a:pPr>
            <a:r>
              <a:rPr kumimoji="0" lang="ru-RU" sz="1200" b="0" u="none" strike="noStrike" cap="none" normalizeH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49"/>
              </a:rPr>
              <a:t>Звезда</a:t>
            </a:r>
            <a:endParaRPr kumimoji="0" lang="ru-RU" sz="1200" b="0" u="none" strike="noStrike" cap="none" normalizeH="0" dirty="0" smtClean="0">
              <a:ln>
                <a:noFill/>
              </a:ln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342900" indent="-342900" algn="just" fontAlgn="base">
              <a:spcBef>
                <a:spcPct val="0"/>
              </a:spcBef>
              <a:spcAft>
                <a:spcPct val="0"/>
              </a:spcAft>
              <a:buFont typeface="+mj-lt"/>
              <a:buAutoNum type="arabicPeriod" startAt="27"/>
              <a:tabLst>
                <a:tab pos="6648450" algn="l"/>
              </a:tabLst>
            </a:pPr>
            <a:r>
              <a:rPr lang="ru-RU" sz="1200" dirty="0" smtClean="0">
                <a:latin typeface="Times New Roman" pitchFamily="18" charset="0"/>
                <a:ea typeface="Calibri" pitchFamily="34" charset="0"/>
                <a:cs typeface="Times New Roman" pitchFamily="18" charset="0"/>
                <a:hlinkClick r:id="rId50"/>
              </a:rPr>
              <a:t>На перегонки</a:t>
            </a:r>
            <a:endParaRPr lang="ru-RU" sz="12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342900" indent="-342900" algn="just" fontAlgn="base">
              <a:spcBef>
                <a:spcPct val="0"/>
              </a:spcBef>
              <a:spcAft>
                <a:spcPct val="0"/>
              </a:spcAft>
              <a:buFont typeface="+mj-lt"/>
              <a:buAutoNum type="arabicPeriod" startAt="27"/>
              <a:tabLst>
                <a:tab pos="6648450" algn="l"/>
              </a:tabLst>
            </a:pPr>
            <a:r>
              <a:rPr kumimoji="0" lang="ru-RU" sz="1200" b="0" u="none" strike="noStrike" cap="none" normalizeH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51"/>
              </a:rPr>
              <a:t>Итоги</a:t>
            </a:r>
            <a:endParaRPr kumimoji="0" lang="ru-RU" sz="1200" b="0" u="none" strike="noStrike" cap="none" normalizeH="0" dirty="0" smtClean="0">
              <a:ln>
                <a:noFill/>
              </a:ln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342900" indent="-342900" algn="just" fontAlgn="base">
              <a:spcBef>
                <a:spcPct val="0"/>
              </a:spcBef>
              <a:spcAft>
                <a:spcPct val="0"/>
              </a:spcAft>
              <a:buFont typeface="+mj-lt"/>
              <a:buAutoNum type="arabicPeriod" startAt="27"/>
              <a:tabLst>
                <a:tab pos="6648450" algn="l"/>
              </a:tabLst>
            </a:pPr>
            <a:r>
              <a:rPr lang="ru-RU" sz="1200" dirty="0" smtClean="0">
                <a:latin typeface="Times New Roman" pitchFamily="18" charset="0"/>
                <a:ea typeface="Calibri" pitchFamily="34" charset="0"/>
                <a:cs typeface="Times New Roman" pitchFamily="18" charset="0"/>
                <a:hlinkClick r:id="rId52"/>
              </a:rPr>
              <a:t>Позитивчик</a:t>
            </a:r>
            <a:endParaRPr kumimoji="0" lang="ru-RU" sz="1200" b="0" u="none" strike="noStrike" cap="none" normalizeH="0" dirty="0" smtClean="0">
              <a:ln>
                <a:noFill/>
              </a:ln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8316416" y="6356350"/>
            <a:ext cx="370384" cy="365125"/>
          </a:xfrm>
        </p:spPr>
        <p:txBody>
          <a:bodyPr/>
          <a:lstStyle/>
          <a:p>
            <a:fld id="{B19B0651-EE4F-4900-A07F-96A6BFA9D0F0}" type="slidenum">
              <a:rPr lang="ru-RU" smtClean="0">
                <a:solidFill>
                  <a:schemeClr val="tx1"/>
                </a:solidFill>
              </a:rPr>
              <a:pPr/>
              <a:t>66</a:t>
            </a:fld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07504" y="332656"/>
            <a:ext cx="903649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6. Эта часть речи обозначает признак предмета и отвечает на вопросы </a:t>
            </a:r>
            <a:r>
              <a:rPr lang="ru-RU" sz="3200" i="1" dirty="0" smtClean="0">
                <a:latin typeface="Times New Roman" pitchFamily="18" charset="0"/>
                <a:cs typeface="Times New Roman" pitchFamily="18" charset="0"/>
              </a:rPr>
              <a:t>какой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? </a:t>
            </a:r>
            <a:r>
              <a:rPr lang="ru-RU" sz="3200" i="1" dirty="0" smtClean="0">
                <a:latin typeface="Times New Roman" pitchFamily="18" charset="0"/>
                <a:cs typeface="Times New Roman" pitchFamily="18" charset="0"/>
              </a:rPr>
              <a:t>какая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? </a:t>
            </a:r>
            <a:r>
              <a:rPr lang="ru-RU" sz="3200" i="1" dirty="0" smtClean="0">
                <a:latin typeface="Times New Roman" pitchFamily="18" charset="0"/>
                <a:cs typeface="Times New Roman" pitchFamily="18" charset="0"/>
              </a:rPr>
              <a:t>какое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? </a:t>
            </a:r>
            <a:r>
              <a:rPr lang="ru-RU" sz="3200" i="1" dirty="0" smtClean="0">
                <a:latin typeface="Times New Roman" pitchFamily="18" charset="0"/>
                <a:cs typeface="Times New Roman" pitchFamily="18" charset="0"/>
              </a:rPr>
              <a:t>какие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? 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508104" y="1340768"/>
            <a:ext cx="307449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Прилагательное</a:t>
            </a:r>
            <a:endParaRPr lang="ru-RU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07504" y="1988840"/>
            <a:ext cx="583264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7. Вопросы Дательного падежа. 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228184" y="1988840"/>
            <a:ext cx="236199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кому? чему?</a:t>
            </a:r>
            <a:endParaRPr lang="ru-RU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79512" y="2852936"/>
            <a:ext cx="6843476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8. Кто приносит на Пасху в Германии 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разноцветные яйца? 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596336" y="3356992"/>
            <a:ext cx="98296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заяц</a:t>
            </a:r>
            <a:endParaRPr lang="ru-RU" sz="32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07504" y="4221088"/>
            <a:ext cx="730398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9. Как переводится немецкое слово </a:t>
            </a:r>
            <a:r>
              <a:rPr lang="de-DE" sz="3200" dirty="0" smtClean="0">
                <a:latin typeface="Times New Roman" pitchFamily="18" charset="0"/>
                <a:cs typeface="Times New Roman" pitchFamily="18" charset="0"/>
              </a:rPr>
              <a:t>rot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? 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7308304" y="4221088"/>
            <a:ext cx="16722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красный</a:t>
            </a:r>
            <a:endParaRPr lang="ru-RU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07504" y="5013176"/>
            <a:ext cx="537756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10. Доброе утро по-немецки?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228184" y="5013176"/>
            <a:ext cx="274344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Guten Morgen</a:t>
            </a:r>
            <a:r>
              <a:rPr lang="ru-RU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!</a:t>
            </a:r>
            <a:endParaRPr lang="ru-RU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2"/>
          </p:nvPr>
        </p:nvSpPr>
        <p:spPr>
          <a:xfrm>
            <a:off x="8676456" y="6309320"/>
            <a:ext cx="298376" cy="365125"/>
          </a:xfrm>
        </p:spPr>
        <p:txBody>
          <a:bodyPr/>
          <a:lstStyle/>
          <a:p>
            <a:fld id="{B19B0651-EE4F-4900-A07F-96A6BFA9D0F0}" type="slidenum">
              <a:rPr lang="ru-RU" smtClean="0">
                <a:solidFill>
                  <a:schemeClr val="tx1"/>
                </a:solidFill>
              </a:rPr>
              <a:pPr/>
              <a:t>7</a:t>
            </a:fld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1214414" y="142852"/>
            <a:ext cx="6786610" cy="5386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Вопросы для </a:t>
            </a:r>
            <a:r>
              <a:rPr lang="ru-RU" sz="3200" b="1" i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третье</a:t>
            </a:r>
            <a:r>
              <a:rPr kumimoji="0" lang="ru-RU" sz="3200" b="1" i="1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й команды 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(6а)</a:t>
            </a:r>
            <a:endParaRPr kumimoji="0" lang="ru-RU" sz="3200" b="1" i="1" u="none" strike="noStrike" cap="none" normalizeH="0" baseline="0" dirty="0" smtClean="0">
              <a:ln>
                <a:noFill/>
              </a:ln>
              <a:solidFill>
                <a:srgbClr val="00646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07504" y="692696"/>
            <a:ext cx="7105022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514350" indent="-514350">
              <a:buAutoNum type="arabicPeriod"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Какой знак препинания чаще всего </a:t>
            </a:r>
          </a:p>
          <a:p>
            <a:pPr marL="514350" indent="-514350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используется в конце предложения?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07504" y="1772816"/>
            <a:ext cx="7860998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2. Часть речи, которая отвечает на вопросы 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где? когда? куда? 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668344" y="1124744"/>
            <a:ext cx="117493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Точка</a:t>
            </a:r>
            <a:endParaRPr lang="ru-RU" sz="32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308304" y="2132856"/>
            <a:ext cx="157389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наречие</a:t>
            </a:r>
            <a:endParaRPr lang="ru-RU" sz="32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07504" y="2996952"/>
            <a:ext cx="8512395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3. Два или несколько предложений, связанных 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по смыслу. 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7668344" y="3501008"/>
            <a:ext cx="123117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Текст</a:t>
            </a:r>
            <a:endParaRPr lang="ru-RU" sz="32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07504" y="4365104"/>
            <a:ext cx="780412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4. Значок – обозначение звуков на письме. 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7740352" y="4365104"/>
            <a:ext cx="117936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Буква</a:t>
            </a:r>
            <a:endParaRPr lang="ru-RU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79512" y="5157192"/>
            <a:ext cx="8092215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5. Пишется только после приставок, которые 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оканчиваются на согласную, перед буквами </a:t>
            </a:r>
          </a:p>
          <a:p>
            <a:r>
              <a:rPr lang="ru-RU" sz="3200" i="1" dirty="0" smtClean="0">
                <a:latin typeface="Times New Roman" pitchFamily="18" charset="0"/>
                <a:cs typeface="Times New Roman" pitchFamily="18" charset="0"/>
              </a:rPr>
              <a:t>е, ё, я, </a:t>
            </a:r>
            <a:r>
              <a:rPr lang="ru-RU" sz="3200" i="1" dirty="0" err="1" smtClean="0">
                <a:latin typeface="Times New Roman" pitchFamily="18" charset="0"/>
                <a:cs typeface="Times New Roman" pitchFamily="18" charset="0"/>
              </a:rPr>
              <a:t>ю</a:t>
            </a:r>
            <a:r>
              <a:rPr lang="ru-RU" sz="3200" i="1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419872" y="6093296"/>
            <a:ext cx="558665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Разделительный твердый знак</a:t>
            </a:r>
            <a:endParaRPr lang="ru-RU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748464" y="6381328"/>
            <a:ext cx="298376" cy="365125"/>
          </a:xfrm>
        </p:spPr>
        <p:txBody>
          <a:bodyPr/>
          <a:lstStyle/>
          <a:p>
            <a:fld id="{B19B0651-EE4F-4900-A07F-96A6BFA9D0F0}" type="slidenum">
              <a:rPr lang="ru-RU" smtClean="0">
                <a:solidFill>
                  <a:schemeClr val="tx1"/>
                </a:solidFill>
              </a:rPr>
              <a:pPr/>
              <a:t>8</a:t>
            </a:fld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07504" y="332656"/>
            <a:ext cx="903649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6. Общая часть родственных, или однокоренных, слов. 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092280" y="908720"/>
            <a:ext cx="14239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Корень</a:t>
            </a:r>
            <a:endParaRPr lang="ru-RU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79512" y="1772816"/>
            <a:ext cx="871296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7. Эта часть речи служит для связи слов в предложении.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236296" y="2276872"/>
            <a:ext cx="165141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Предлог</a:t>
            </a:r>
            <a:endParaRPr lang="ru-RU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51520" y="3212976"/>
            <a:ext cx="413889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8. Столица Германии? 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596336" y="3284984"/>
            <a:ext cx="13873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Берлин</a:t>
            </a:r>
            <a:endParaRPr lang="ru-RU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07504" y="4221088"/>
            <a:ext cx="828682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9. Как переводится немецкое слово 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der Hase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? 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7884368" y="4797152"/>
            <a:ext cx="98296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заяц</a:t>
            </a:r>
            <a:endParaRPr lang="ru-RU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79512" y="5517232"/>
            <a:ext cx="55164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10. Добрый день по-немецки?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876256" y="5517232"/>
            <a:ext cx="20112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Guten Tag</a:t>
            </a:r>
            <a:r>
              <a:rPr lang="ru-RU" sz="3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!</a:t>
            </a:r>
            <a:endParaRPr lang="ru-RU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2"/>
          </p:nvPr>
        </p:nvSpPr>
        <p:spPr>
          <a:xfrm>
            <a:off x="8676456" y="6381328"/>
            <a:ext cx="298376" cy="313010"/>
          </a:xfrm>
        </p:spPr>
        <p:txBody>
          <a:bodyPr/>
          <a:lstStyle/>
          <a:p>
            <a:fld id="{B19B0651-EE4F-4900-A07F-96A6BFA9D0F0}" type="slidenum">
              <a:rPr lang="ru-RU" smtClean="0">
                <a:solidFill>
                  <a:schemeClr val="tx1"/>
                </a:solidFill>
              </a:rPr>
              <a:pPr/>
              <a:t>9</a:t>
            </a:fld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1303</TotalTime>
  <Words>2445</Words>
  <Application>Microsoft Office PowerPoint</Application>
  <PresentationFormat>Экран (4:3)</PresentationFormat>
  <Paragraphs>529</Paragraphs>
  <Slides>66</Slides>
  <Notes>46</Notes>
  <HiddenSlides>0</HiddenSlides>
  <MMClips>8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66</vt:i4>
      </vt:variant>
    </vt:vector>
  </HeadingPairs>
  <TitlesOfParts>
    <vt:vector size="68" baseType="lpstr">
      <vt:lpstr>Тема Office</vt:lpstr>
      <vt:lpstr>Объект упаковщика для оболочки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Рекламная пауза</vt:lpstr>
      <vt:lpstr>Рекламная пауза</vt:lpstr>
      <vt:lpstr>Второй гейм: </vt:lpstr>
      <vt:lpstr>Второй гейм: </vt:lpstr>
      <vt:lpstr>«Бременские уличные музыканты» - это английская или немецкая сказка?</vt:lpstr>
      <vt:lpstr>«Джек и бобовый стебель» - это английская или немецкая сказка?</vt:lpstr>
      <vt:lpstr>Кто автор сказки «Белоснежка и семь гномов»?</vt:lpstr>
      <vt:lpstr>Кто автор сказки  «Маугли. Последняя охота Акелы»?</vt:lpstr>
      <vt:lpstr>Сколько лет пролежал Илья Муромец на печи? </vt:lpstr>
      <vt:lpstr>Назовите трех русских  былинных богатырей.</vt:lpstr>
      <vt:lpstr>Слайд 22</vt:lpstr>
      <vt:lpstr>Слайд 23</vt:lpstr>
      <vt:lpstr>Кто был отцом Василисы - Премудрой? </vt:lpstr>
      <vt:lpstr>Слайд 25</vt:lpstr>
      <vt:lpstr>Назовите имя первого баснописца.</vt:lpstr>
      <vt:lpstr>Кто автор этих строк:  «Буря мглою небо кроет…»?</vt:lpstr>
      <vt:lpstr>Какое произведение М.Ю. Лермонтова посвящено Отечественной войне 1812г?</vt:lpstr>
      <vt:lpstr>Слайд 29</vt:lpstr>
      <vt:lpstr>С помощью этого предмета главный  герой сказки нашел свое счастье –  мудрую жену, которая была заколдована. </vt:lpstr>
      <vt:lpstr>Слайд 31</vt:lpstr>
      <vt:lpstr>Слайд 32</vt:lpstr>
      <vt:lpstr>2. С помощью этого предмета можно смастерить самые замечательные вещи, а можно даже убить страшного героя русских сказок. </vt:lpstr>
      <vt:lpstr>3. В какой сказке действуют ожившие фрукты и овощи?</vt:lpstr>
      <vt:lpstr>4. Волшебная скатерть, на которой сама появляется еда?</vt:lpstr>
      <vt:lpstr>5. Как называется зверёк с полосками вдоль спины?</vt:lpstr>
      <vt:lpstr>6. Какая ягода является хранительницей тысячелетий?</vt:lpstr>
      <vt:lpstr>7. Имя самого умного из трех поросят в сказке «Три поросенка»?</vt:lpstr>
      <vt:lpstr>8. Какое лекарство хотела дать Мальвина Буратино?</vt:lpstr>
      <vt:lpstr>9. Отец деревянного мальчика?</vt:lpstr>
      <vt:lpstr>10. Игрушка – главный герой книги и мультфильма, которому дали очень смешное имя, потому что он упал со стола.</vt:lpstr>
      <vt:lpstr>Слайд 42</vt:lpstr>
      <vt:lpstr>Четвёртый гейм:</vt:lpstr>
      <vt:lpstr>Здесь спрятано одно известное произведение. И, чтобы его отгадать, послушайте подсказки к нему. Таких подсказок будет пять. Если какая-нибудь команда узнает произведение после первой подсказки, то она получит 5 баллов, после второй подсказки уже 4 балла, и так по убывающей. Начинает отвечать та команда, капитан которой быстрее поднимет руку.</vt:lpstr>
      <vt:lpstr>Слайд 45</vt:lpstr>
      <vt:lpstr>Слайд 46</vt:lpstr>
      <vt:lpstr>Слайд 47</vt:lpstr>
      <vt:lpstr>Слайд 48</vt:lpstr>
      <vt:lpstr>Слайд 49</vt:lpstr>
      <vt:lpstr>Слайд 50</vt:lpstr>
      <vt:lpstr>Слайд 51</vt:lpstr>
      <vt:lpstr>Слайд 52</vt:lpstr>
      <vt:lpstr>Слайд 53</vt:lpstr>
      <vt:lpstr>Слайд 54</vt:lpstr>
      <vt:lpstr>Слайд 55</vt:lpstr>
      <vt:lpstr>Слайд 56</vt:lpstr>
      <vt:lpstr>Слайд 57</vt:lpstr>
      <vt:lpstr>Пятый гейм:</vt:lpstr>
      <vt:lpstr>Пятый гейм:</vt:lpstr>
      <vt:lpstr>I</vt:lpstr>
      <vt:lpstr>II</vt:lpstr>
      <vt:lpstr>III</vt:lpstr>
      <vt:lpstr>IV</vt:lpstr>
      <vt:lpstr>Слайд 64</vt:lpstr>
      <vt:lpstr>Слайд 65</vt:lpstr>
      <vt:lpstr>Список источников: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Rust</dc:creator>
  <cp:lastModifiedBy>Rust</cp:lastModifiedBy>
  <cp:revision>138</cp:revision>
  <dcterms:created xsi:type="dcterms:W3CDTF">2012-12-02T08:38:45Z</dcterms:created>
  <dcterms:modified xsi:type="dcterms:W3CDTF">2012-12-20T08:53:55Z</dcterms:modified>
</cp:coreProperties>
</file>